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60" r:id="rId5"/>
    <p:sldId id="261" r:id="rId6"/>
    <p:sldId id="267" r:id="rId7"/>
    <p:sldId id="266" r:id="rId8"/>
    <p:sldId id="262" r:id="rId9"/>
    <p:sldId id="264" r:id="rId10"/>
    <p:sldId id="270" r:id="rId11"/>
    <p:sldId id="263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308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34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741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6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517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573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546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002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825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33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08B52-22AE-4F5F-9317-E0AADA4722C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221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mailto:office@coppice.solihull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6014" y="1593449"/>
            <a:ext cx="8991600" cy="1132840"/>
          </a:xfrm>
        </p:spPr>
        <p:txBody>
          <a:bodyPr>
            <a:noAutofit/>
          </a:bodyPr>
          <a:lstStyle/>
          <a:p>
            <a:r>
              <a:rPr lang="en-GB" sz="8000" b="1" dirty="0">
                <a:solidFill>
                  <a:srgbClr val="0070C0"/>
                </a:solidFill>
                <a:latin typeface="Twinkl Light" pitchFamily="2" charset="0"/>
              </a:rPr>
              <a:t>Parent Information Evening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303831"/>
            <a:ext cx="9144000" cy="1655762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Twinkl Light" pitchFamily="2" charset="0"/>
              </a:rPr>
              <a:t>Year 4</a:t>
            </a:r>
          </a:p>
          <a:p>
            <a:r>
              <a:rPr lang="en-GB" sz="4800" b="1" dirty="0">
                <a:latin typeface="Twinkl Light" pitchFamily="2" charset="0"/>
              </a:rPr>
              <a:t>2025-2026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55B642-F247-171F-0F17-2027731A7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85" y="191280"/>
            <a:ext cx="2107229" cy="210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363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>
                <a:solidFill>
                  <a:srgbClr val="0070C0"/>
                </a:solidFill>
                <a:latin typeface="Twinkl Light" pitchFamily="2" charset="0"/>
              </a:rPr>
              <a:t>The Year 4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2734" y="1825625"/>
            <a:ext cx="10981066" cy="23787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>
                <a:latin typeface="Twinkl Light" pitchFamily="2" charset="0"/>
              </a:rPr>
              <a:t>Class Teacher: Miss Carr</a:t>
            </a:r>
          </a:p>
          <a:p>
            <a:pPr marL="0" indent="0">
              <a:buNone/>
            </a:pPr>
            <a:endParaRPr lang="en-GB" sz="1200" dirty="0">
              <a:latin typeface="Twinkl Light" pitchFamily="2" charset="0"/>
            </a:endParaRPr>
          </a:p>
          <a:p>
            <a:pPr marL="0" indent="0">
              <a:buNone/>
            </a:pPr>
            <a:r>
              <a:rPr lang="en-GB" sz="4400" dirty="0">
                <a:latin typeface="Twinkl Light" pitchFamily="2" charset="0"/>
              </a:rPr>
              <a:t>Support staff: Miss Ahmed, Ms Chiu, Mrs Cole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7520" y="184583"/>
            <a:ext cx="2543186" cy="237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04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5E6F5D-F077-E900-DA68-80E6D08B2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917" y="653976"/>
            <a:ext cx="9715606" cy="52153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81A11F-D8FF-0E2E-3CEC-CF0E07234A74}"/>
              </a:ext>
            </a:extLst>
          </p:cNvPr>
          <p:cNvSpPr txBox="1"/>
          <p:nvPr/>
        </p:nvSpPr>
        <p:spPr>
          <a:xfrm>
            <a:off x="274320" y="5780782"/>
            <a:ext cx="1182623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 Light" pitchFamily="2" charset="0"/>
              </a:rPr>
              <a:t>PE: Wednesday and Friday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 Light" pitchFamily="2" charset="0"/>
              </a:rPr>
              <a:t>Homework set on a Wednesday and due the following week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23412B-71AE-B552-6B71-47F1C8BE0C02}"/>
              </a:ext>
            </a:extLst>
          </p:cNvPr>
          <p:cNvSpPr txBox="1"/>
          <p:nvPr/>
        </p:nvSpPr>
        <p:spPr>
          <a:xfrm>
            <a:off x="274320" y="84147"/>
            <a:ext cx="65227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0070C0"/>
                </a:solidFill>
                <a:latin typeface="Twinkl Light" pitchFamily="2" charset="0"/>
              </a:rPr>
              <a:t>Class timetable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258793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>
                <a:solidFill>
                  <a:srgbClr val="0070C0"/>
                </a:solidFill>
                <a:latin typeface="Twinkl Light" pitchFamily="2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85635"/>
          </a:xfrm>
        </p:spPr>
        <p:txBody>
          <a:bodyPr/>
          <a:lstStyle/>
          <a:p>
            <a:r>
              <a:rPr lang="en-GB" dirty="0">
                <a:latin typeface="Twinkl Light" pitchFamily="2" charset="0"/>
              </a:rPr>
              <a:t>White shirts / polo shirts (Shirts and ties after October Half Term please)</a:t>
            </a:r>
          </a:p>
          <a:p>
            <a:r>
              <a:rPr lang="en-GB" dirty="0">
                <a:latin typeface="Twinkl Light" pitchFamily="2" charset="0"/>
              </a:rPr>
              <a:t>Blue skirts (or blue check summer dresses until Oct Half Term) / grey trousers or shorts</a:t>
            </a:r>
          </a:p>
          <a:p>
            <a:r>
              <a:rPr lang="en-GB" dirty="0">
                <a:latin typeface="Twinkl Light" pitchFamily="2" charset="0"/>
              </a:rPr>
              <a:t>Navy jumper or cardigan – with school logo if you prefer</a:t>
            </a:r>
          </a:p>
          <a:p>
            <a:r>
              <a:rPr lang="en-GB" dirty="0">
                <a:latin typeface="Twinkl Light" pitchFamily="2" charset="0"/>
              </a:rPr>
              <a:t>Grey socks and black shoes</a:t>
            </a:r>
          </a:p>
          <a:p>
            <a:r>
              <a:rPr lang="en-GB" dirty="0">
                <a:latin typeface="Twinkl Light" pitchFamily="2" charset="0"/>
              </a:rPr>
              <a:t>Blue / white / black hair bobbles. Long hair tied back.</a:t>
            </a:r>
          </a:p>
          <a:p>
            <a:r>
              <a:rPr lang="en-GB" dirty="0">
                <a:latin typeface="Twinkl Light" pitchFamily="2" charset="0"/>
              </a:rPr>
              <a:t>No jewellery including earrings</a:t>
            </a:r>
          </a:p>
        </p:txBody>
      </p:sp>
    </p:spTree>
    <p:extLst>
      <p:ext uri="{BB962C8B-B14F-4D97-AF65-F5344CB8AC3E}">
        <p14:creationId xmlns:p14="http://schemas.microsoft.com/office/powerpoint/2010/main" val="1929274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>
                <a:solidFill>
                  <a:srgbClr val="0070C0"/>
                </a:solidFill>
                <a:latin typeface="Twinkl Light" pitchFamily="2" charset="0"/>
              </a:rPr>
              <a:t>PE Kit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Light" pitchFamily="2" charset="0"/>
              </a:rPr>
              <a:t>Navy Shorts / Joggers</a:t>
            </a:r>
          </a:p>
          <a:p>
            <a:r>
              <a:rPr lang="en-GB" dirty="0">
                <a:latin typeface="Twinkl Light" pitchFamily="2" charset="0"/>
              </a:rPr>
              <a:t>White T Shirt</a:t>
            </a:r>
          </a:p>
          <a:p>
            <a:r>
              <a:rPr lang="en-GB" dirty="0">
                <a:latin typeface="Twinkl Light" pitchFamily="2" charset="0"/>
              </a:rPr>
              <a:t>Navy Hoody</a:t>
            </a:r>
          </a:p>
          <a:p>
            <a:r>
              <a:rPr lang="en-GB" dirty="0">
                <a:latin typeface="Twinkl Light" pitchFamily="2" charset="0"/>
              </a:rPr>
              <a:t>White Socks</a:t>
            </a:r>
          </a:p>
          <a:p>
            <a:r>
              <a:rPr lang="en-GB" dirty="0">
                <a:latin typeface="Twinkl Light" pitchFamily="2" charset="0"/>
              </a:rPr>
              <a:t>Trainers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550" y="1825625"/>
            <a:ext cx="254317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50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080" y="182245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rgbClr val="0070C0"/>
                </a:solidFill>
                <a:latin typeface="Twinkl Light" pitchFamily="2" charset="0"/>
              </a:rPr>
              <a:t>Rewards / Sanctions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07808"/>
            <a:ext cx="12192000" cy="4351338"/>
          </a:xfrm>
        </p:spPr>
        <p:txBody>
          <a:bodyPr>
            <a:normAutofit/>
          </a:bodyPr>
          <a:lstStyle/>
          <a:p>
            <a:r>
              <a:rPr lang="en-GB" dirty="0">
                <a:latin typeface="Twinkl Light" pitchFamily="2" charset="0"/>
              </a:rPr>
              <a:t>We use Class Dojo to record positive behaviour and where children receive Dojo points. </a:t>
            </a:r>
          </a:p>
          <a:p>
            <a:pPr marL="0" indent="0">
              <a:buNone/>
            </a:pPr>
            <a:r>
              <a:rPr lang="en-GB" dirty="0">
                <a:latin typeface="Twinkl Light" pitchFamily="2" charset="0"/>
              </a:rPr>
              <a:t>  The child with the most points that week will get a certificate in assembly.</a:t>
            </a:r>
          </a:p>
          <a:p>
            <a:pPr marL="0" indent="0">
              <a:buNone/>
            </a:pPr>
            <a:endParaRPr lang="en-GB" dirty="0">
              <a:latin typeface="Twinkl Light" pitchFamily="2" charset="0"/>
            </a:endParaRPr>
          </a:p>
          <a:p>
            <a:r>
              <a:rPr lang="en-GB" dirty="0">
                <a:latin typeface="Twinkl Light" pitchFamily="2" charset="0"/>
              </a:rPr>
              <a:t>Poor behaviour will follow our behaviour chart, starting with verbal warnings and missing time from break or lunch.</a:t>
            </a:r>
          </a:p>
          <a:p>
            <a:endParaRPr lang="en-GB" dirty="0">
              <a:latin typeface="Twinkl Light" pitchFamily="2" charset="0"/>
            </a:endParaRPr>
          </a:p>
          <a:p>
            <a:r>
              <a:rPr lang="en-GB" dirty="0">
                <a:latin typeface="Twinkl Light" pitchFamily="2" charset="0"/>
              </a:rPr>
              <a:t>Serious incidents are reported straight to Mr Fowler or Mrs Green.</a:t>
            </a:r>
          </a:p>
        </p:txBody>
      </p:sp>
    </p:spTree>
    <p:extLst>
      <p:ext uri="{BB962C8B-B14F-4D97-AF65-F5344CB8AC3E}">
        <p14:creationId xmlns:p14="http://schemas.microsoft.com/office/powerpoint/2010/main" val="331625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1760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rgbClr val="0070C0"/>
                </a:solidFill>
                <a:latin typeface="Twinkl Light" pitchFamily="2" charset="0"/>
              </a:rPr>
              <a:t>Year 4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160" y="1218572"/>
            <a:ext cx="11856720" cy="4351338"/>
          </a:xfrm>
        </p:spPr>
        <p:txBody>
          <a:bodyPr/>
          <a:lstStyle/>
          <a:p>
            <a:r>
              <a:rPr lang="en-GB" dirty="0">
                <a:latin typeface="Twinkl Light" pitchFamily="2" charset="0"/>
              </a:rPr>
              <a:t>Autumn Term – How Children’s lives have changed and Where food comes from.</a:t>
            </a:r>
          </a:p>
          <a:p>
            <a:r>
              <a:rPr lang="en-GB" dirty="0">
                <a:latin typeface="Twinkl Light" pitchFamily="2" charset="0"/>
              </a:rPr>
              <a:t>Spring Term – What changed in Britain after the Anglo-Saxon invasion? And Rainforests</a:t>
            </a:r>
          </a:p>
          <a:p>
            <a:r>
              <a:rPr lang="en-GB" dirty="0">
                <a:latin typeface="Twinkl Light" pitchFamily="2" charset="0"/>
              </a:rPr>
              <a:t>Summer Term – The achievements of the Ancient Maya impacted society and Rivers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C686F8-DF91-D8A1-31C2-5A5F209628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3857" y="4342823"/>
            <a:ext cx="1842710" cy="18711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5EC98E-2140-27C3-197F-461BD11AC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157" y="4429217"/>
            <a:ext cx="2241813" cy="1698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AD85836-FAFC-1FF9-3FB5-80B676B9B4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8179" y="5325693"/>
            <a:ext cx="1842710" cy="15323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5929069-B530-B426-934F-362FFC4306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4155" y="3637635"/>
            <a:ext cx="2514517" cy="20871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A5D0FBA-B554-A594-DF84-7D0E4A1E46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1736" y="3497590"/>
            <a:ext cx="2071265" cy="181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99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840" y="9588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rgbClr val="0070C0"/>
                </a:solidFill>
                <a:latin typeface="Twinkl Light" pitchFamily="2" charset="0"/>
              </a:rPr>
              <a:t>Homework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C37F9D9-174D-E834-F4FD-B787F8F88F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787871"/>
              </p:ext>
            </p:extLst>
          </p:nvPr>
        </p:nvGraphicFramePr>
        <p:xfrm>
          <a:off x="386080" y="1186418"/>
          <a:ext cx="11419840" cy="55756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8240">
                  <a:extLst>
                    <a:ext uri="{9D8B030D-6E8A-4147-A177-3AD203B41FA5}">
                      <a16:colId xmlns:a16="http://schemas.microsoft.com/office/drawing/2014/main" val="1462695936"/>
                    </a:ext>
                  </a:extLst>
                </a:gridCol>
                <a:gridCol w="7721600">
                  <a:extLst>
                    <a:ext uri="{9D8B030D-6E8A-4147-A177-3AD203B41FA5}">
                      <a16:colId xmlns:a16="http://schemas.microsoft.com/office/drawing/2014/main" val="3461651584"/>
                    </a:ext>
                  </a:extLst>
                </a:gridCol>
              </a:tblGrid>
              <a:tr h="12397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70C0"/>
                          </a:solidFill>
                          <a:latin typeface="Twinkl Light" pitchFamily="2" charset="0"/>
                        </a:rPr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70C0"/>
                          </a:solidFill>
                          <a:latin typeface="Twinkl Light" pitchFamily="2" charset="0"/>
                        </a:rPr>
                        <a:t>We encourage reading at home daily for 10 minutes per day, please sign your child’s home school organiser when reading has been completed.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2871084"/>
                  </a:ext>
                </a:extLst>
              </a:tr>
              <a:tr h="12397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B0F0"/>
                          </a:solidFill>
                          <a:latin typeface="Twinkl Light" pitchFamily="2" charset="0"/>
                        </a:rPr>
                        <a:t>Century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B0F0"/>
                          </a:solidFill>
                          <a:latin typeface="Twinkl Light" pitchFamily="2" charset="0"/>
                        </a:rPr>
                        <a:t>Children will use the same login as last year, it will be set on a Wednesday and due the following week. This homework will include maths and/or English.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3310554"/>
                  </a:ext>
                </a:extLst>
              </a:tr>
              <a:tr h="95369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70C0"/>
                          </a:solidFill>
                          <a:latin typeface="Twinkl Light" pitchFamily="2" charset="0"/>
                        </a:rPr>
                        <a:t>TTRS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70C0"/>
                          </a:solidFill>
                          <a:latin typeface="Twinkl Light" pitchFamily="2" charset="0"/>
                        </a:rPr>
                        <a:t>With the times table check this year please encourage your children to login in regularly to practice their times tables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7676718"/>
                  </a:ext>
                </a:extLst>
              </a:tr>
              <a:tr h="12397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B0F0"/>
                          </a:solidFill>
                          <a:latin typeface="Twinkl Light" pitchFamily="2" charset="0"/>
                        </a:rPr>
                        <a:t>Spellings / spelling shed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B0F0"/>
                          </a:solidFill>
                          <a:latin typeface="Twinkl Light" pitchFamily="2" charset="0"/>
                        </a:rPr>
                        <a:t>Spellings are set on a Monday and will be tested once a fortnight. We will also set spellings on spelling shed to support with this.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5625840"/>
                  </a:ext>
                </a:extLst>
              </a:tr>
              <a:tr h="66758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70C0"/>
                          </a:solidFill>
                          <a:latin typeface="Twinkl Light" pitchFamily="2" charset="0"/>
                        </a:rPr>
                        <a:t>Writing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70C0"/>
                          </a:solidFill>
                          <a:latin typeface="Twinkl Light" pitchFamily="2" charset="0"/>
                        </a:rPr>
                        <a:t>Writing homework is set once every 3 weeks.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79247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7011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6668" y="5120721"/>
            <a:ext cx="1905188" cy="14985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 Light" pitchFamily="2" charset="0"/>
              </a:rPr>
              <a:t>Books we are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Twinkl Light" pitchFamily="2" charset="0"/>
              </a:rPr>
              <a:t>Wreck of the Zanzibar by Michael Morpurgo</a:t>
            </a:r>
          </a:p>
          <a:p>
            <a:r>
              <a:rPr lang="en-GB" sz="3600" dirty="0">
                <a:latin typeface="Twinkl Light" pitchFamily="2" charset="0"/>
              </a:rPr>
              <a:t>Rainforest Non Fiction Text</a:t>
            </a:r>
          </a:p>
          <a:p>
            <a:r>
              <a:rPr lang="en-GB" sz="3600" dirty="0">
                <a:latin typeface="Twinkl Light" pitchFamily="2" charset="0"/>
              </a:rPr>
              <a:t>The Firework Maker’s Daughter – Phillip Pullman</a:t>
            </a:r>
          </a:p>
          <a:p>
            <a:endParaRPr lang="en-GB" sz="3600" dirty="0">
              <a:latin typeface="Twinkl Light" pitchFamily="2" charset="0"/>
            </a:endParaRPr>
          </a:p>
          <a:p>
            <a:pPr marL="0" indent="0">
              <a:buNone/>
            </a:pPr>
            <a:r>
              <a:rPr lang="en-GB" sz="4300" dirty="0">
                <a:solidFill>
                  <a:srgbClr val="0070C0"/>
                </a:solidFill>
                <a:latin typeface="Twinkl Light" pitchFamily="2" charset="0"/>
              </a:rPr>
              <a:t>Coppice 100 reads </a:t>
            </a:r>
            <a:r>
              <a:rPr lang="en-GB" sz="3600" dirty="0">
                <a:latin typeface="Twinkl Light" pitchFamily="2" charset="0"/>
              </a:rPr>
              <a:t>– please encourage your child to read as many of these as possible. </a:t>
            </a:r>
          </a:p>
        </p:txBody>
      </p:sp>
    </p:spTree>
    <p:extLst>
      <p:ext uri="{BB962C8B-B14F-4D97-AF65-F5344CB8AC3E}">
        <p14:creationId xmlns:p14="http://schemas.microsoft.com/office/powerpoint/2010/main" val="1005065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088D9-6031-DE9C-9113-4598F54E5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  <a:latin typeface="Twinkl Light" pitchFamily="2" charset="0"/>
              </a:rPr>
              <a:t>Multiplication Times Table Check</a:t>
            </a:r>
            <a:endParaRPr lang="en-GB" dirty="0">
              <a:latin typeface="Twinkl Light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CF66D-38EC-29C1-C3C1-A338D82FB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720" y="1402080"/>
            <a:ext cx="11877040" cy="5334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000" b="1" dirty="0">
                <a:latin typeface="Twinkl Light" pitchFamily="2" charset="0"/>
              </a:rPr>
              <a:t>What is the Multiplication tables check? </a:t>
            </a:r>
          </a:p>
          <a:p>
            <a:r>
              <a:rPr lang="en-GB" dirty="0">
                <a:latin typeface="Twinkl Light" pitchFamily="2" charset="0"/>
              </a:rPr>
              <a:t>It is an on-screen check consisting of 25 times table questions. Your child will be able to answer 3 practice questions before taking the actual check. They will then have 6 seconds to answer each question. </a:t>
            </a:r>
          </a:p>
          <a:p>
            <a:r>
              <a:rPr lang="en-GB" dirty="0">
                <a:latin typeface="Twinkl Light" pitchFamily="2" charset="0"/>
              </a:rPr>
              <a:t>On average, the check should take no longer than 5 minutes to complete.</a:t>
            </a:r>
          </a:p>
          <a:p>
            <a:r>
              <a:rPr lang="en-GB" dirty="0">
                <a:latin typeface="Twinkl Light" pitchFamily="2" charset="0"/>
              </a:rPr>
              <a:t>Normally happens in June, date tbc nearer to the time. </a:t>
            </a:r>
          </a:p>
          <a:p>
            <a:r>
              <a:rPr lang="en-GB" dirty="0">
                <a:latin typeface="Twinkl Light" pitchFamily="2" charset="0"/>
              </a:rPr>
              <a:t>We will be completing practice checks across the school year </a:t>
            </a:r>
          </a:p>
          <a:p>
            <a:pPr marL="0" indent="0">
              <a:buNone/>
            </a:pPr>
            <a:endParaRPr lang="en-GB" dirty="0">
              <a:latin typeface="Twinkl Light" pitchFamily="2" charset="0"/>
            </a:endParaRPr>
          </a:p>
          <a:p>
            <a:pPr marL="0" indent="0">
              <a:buNone/>
            </a:pPr>
            <a:r>
              <a:rPr lang="en-GB" sz="3000" b="1" dirty="0">
                <a:latin typeface="Twinkl Light" pitchFamily="2" charset="0"/>
              </a:rPr>
              <a:t>Do I need to do anything to prepare my child for the check? </a:t>
            </a:r>
          </a:p>
          <a:p>
            <a:r>
              <a:rPr lang="en-GB" dirty="0">
                <a:latin typeface="Twinkl Light" pitchFamily="2" charset="0"/>
              </a:rPr>
              <a:t>No, you do not need to do anything additional to prepare your child for the check. </a:t>
            </a:r>
          </a:p>
          <a:p>
            <a:r>
              <a:rPr lang="en-GB" dirty="0">
                <a:latin typeface="Twinkl Light" pitchFamily="2" charset="0"/>
              </a:rPr>
              <a:t>As part of usual practice, we encourage you to give your child lots of opportunities to practise their times tables through TT Rockstars.</a:t>
            </a:r>
          </a:p>
        </p:txBody>
      </p:sp>
    </p:spTree>
    <p:extLst>
      <p:ext uri="{BB962C8B-B14F-4D97-AF65-F5344CB8AC3E}">
        <p14:creationId xmlns:p14="http://schemas.microsoft.com/office/powerpoint/2010/main" val="1194939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 Light" pitchFamily="2" charset="0"/>
              </a:rPr>
              <a:t>Educational Visits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Light" pitchFamily="2" charset="0"/>
              </a:rPr>
              <a:t>We have our first trip, a trip to Cadbury World on 24</a:t>
            </a:r>
            <a:r>
              <a:rPr lang="en-GB" baseline="30000" dirty="0">
                <a:latin typeface="Twinkl Light" pitchFamily="2" charset="0"/>
              </a:rPr>
              <a:t>th</a:t>
            </a:r>
            <a:r>
              <a:rPr lang="en-GB" dirty="0">
                <a:latin typeface="Twinkl Light" pitchFamily="2" charset="0"/>
              </a:rPr>
              <a:t> September</a:t>
            </a:r>
          </a:p>
          <a:p>
            <a:endParaRPr lang="en-GB" dirty="0">
              <a:latin typeface="Twinkl Light" pitchFamily="2" charset="0"/>
            </a:endParaRPr>
          </a:p>
          <a:p>
            <a:r>
              <a:rPr lang="en-GB" dirty="0">
                <a:latin typeface="Twinkl Light" pitchFamily="2" charset="0"/>
              </a:rPr>
              <a:t>We are hoping to take the children on trips to enhance their learning across the year and information of these will be circulated.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3348" y="3810145"/>
            <a:ext cx="4621311" cy="278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027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2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 Light" pitchFamily="2" charset="0"/>
              </a:rPr>
              <a:t>Finally…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30985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Twinkl Light" pitchFamily="2" charset="0"/>
              </a:rPr>
              <a:t>If your child is worried or upset or you are concerned about anything at all, please get in touch.</a:t>
            </a:r>
          </a:p>
          <a:p>
            <a:endParaRPr lang="en-GB" sz="1200" dirty="0">
              <a:latin typeface="Twinkl Light" pitchFamily="2" charset="0"/>
            </a:endParaRPr>
          </a:p>
          <a:p>
            <a:r>
              <a:rPr lang="en-GB" dirty="0">
                <a:latin typeface="Twinkl Light" pitchFamily="2" charset="0"/>
              </a:rPr>
              <a:t>Class Dojo messages are checked regularly</a:t>
            </a:r>
          </a:p>
          <a:p>
            <a:endParaRPr lang="en-GB" sz="1200" dirty="0">
              <a:latin typeface="Twinkl Light" pitchFamily="2" charset="0"/>
            </a:endParaRPr>
          </a:p>
          <a:p>
            <a:r>
              <a:rPr lang="en-GB" dirty="0">
                <a:latin typeface="Twinkl Light" pitchFamily="2" charset="0"/>
              </a:rPr>
              <a:t>Emails can be forwarded to us – please use the office email address</a:t>
            </a:r>
          </a:p>
          <a:p>
            <a:pPr marL="0" indent="0">
              <a:buNone/>
            </a:pPr>
            <a:r>
              <a:rPr lang="en-GB" dirty="0">
                <a:latin typeface="Twinkl Light" pitchFamily="2" charset="0"/>
              </a:rPr>
              <a:t>	</a:t>
            </a:r>
            <a:r>
              <a:rPr lang="en-GB" u="sng" dirty="0">
                <a:solidFill>
                  <a:srgbClr val="0070C0"/>
                </a:solidFill>
                <a:latin typeface="Twinkl Light" pitchFamily="2" charset="0"/>
                <a:hlinkClick r:id="rId2"/>
              </a:rPr>
              <a:t>office@coppice.solihull.sch.uk</a:t>
            </a:r>
            <a:endParaRPr lang="en-GB" u="sng" dirty="0">
              <a:solidFill>
                <a:srgbClr val="0070C0"/>
              </a:solidFill>
              <a:latin typeface="Twinkl Light" pitchFamily="2" charset="0"/>
            </a:endParaRPr>
          </a:p>
          <a:p>
            <a:pPr marL="0" indent="0">
              <a:buNone/>
            </a:pPr>
            <a:endParaRPr lang="en-GB" sz="1200" u="sng" dirty="0">
              <a:solidFill>
                <a:srgbClr val="0070C0"/>
              </a:solidFill>
              <a:latin typeface="Twinkl Light" pitchFamily="2" charset="0"/>
            </a:endParaRPr>
          </a:p>
          <a:p>
            <a:r>
              <a:rPr lang="en-GB" dirty="0">
                <a:latin typeface="Twinkl Light" pitchFamily="2" charset="0"/>
              </a:rPr>
              <a:t>Urgent messages should be telephoned to the office</a:t>
            </a:r>
          </a:p>
          <a:p>
            <a:endParaRPr lang="en-GB" sz="1300" dirty="0">
              <a:latin typeface="Twinkl Light" pitchFamily="2" charset="0"/>
            </a:endParaRPr>
          </a:p>
          <a:p>
            <a:r>
              <a:rPr lang="en-GB" dirty="0">
                <a:latin typeface="Twinkl Light" pitchFamily="2" charset="0"/>
              </a:rPr>
              <a:t>Please approach us at the end of the school day.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5520" y="4279184"/>
            <a:ext cx="2047685" cy="236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669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3593</TotalTime>
  <Words>651</Words>
  <Application>Microsoft Office PowerPoint</Application>
  <PresentationFormat>Widescreen</PresentationFormat>
  <Paragraphs>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Twinkl Light</vt:lpstr>
      <vt:lpstr>Office Theme</vt:lpstr>
      <vt:lpstr>Parent Information Evening</vt:lpstr>
      <vt:lpstr>The Year 4 Team</vt:lpstr>
      <vt:lpstr>PowerPoint Presentation</vt:lpstr>
      <vt:lpstr>Uniform</vt:lpstr>
      <vt:lpstr>PE Kit</vt:lpstr>
      <vt:lpstr>Rewards / Sanctions</vt:lpstr>
      <vt:lpstr>Year 4 Topics</vt:lpstr>
      <vt:lpstr>Homework</vt:lpstr>
      <vt:lpstr>Books we are reading</vt:lpstr>
      <vt:lpstr>Multiplication Times Table Check</vt:lpstr>
      <vt:lpstr>Educational Visits</vt:lpstr>
      <vt:lpstr>Finally…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Liz Crowford</dc:creator>
  <cp:lastModifiedBy>Maddi Carr</cp:lastModifiedBy>
  <cp:revision>43</cp:revision>
  <dcterms:created xsi:type="dcterms:W3CDTF">2022-09-14T07:57:10Z</dcterms:created>
  <dcterms:modified xsi:type="dcterms:W3CDTF">2025-09-08T08:31:50Z</dcterms:modified>
</cp:coreProperties>
</file>