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3" r:id="rId3"/>
    <p:sldId id="267" r:id="rId4"/>
    <p:sldId id="266" r:id="rId5"/>
    <p:sldId id="265" r:id="rId6"/>
    <p:sldId id="279" r:id="rId7"/>
    <p:sldId id="264" r:id="rId8"/>
    <p:sldId id="269" r:id="rId9"/>
    <p:sldId id="270" r:id="rId10"/>
    <p:sldId id="272" r:id="rId11"/>
    <p:sldId id="273" r:id="rId12"/>
    <p:sldId id="274" r:id="rId13"/>
    <p:sldId id="281" r:id="rId14"/>
    <p:sldId id="280" r:id="rId15"/>
    <p:sldId id="275" r:id="rId16"/>
    <p:sldId id="278" r:id="rId17"/>
    <p:sldId id="277" r:id="rId18"/>
    <p:sldId id="276" r:id="rId19"/>
    <p:sldId id="268" r:id="rId20"/>
    <p:sldId id="27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09T11:11:06.5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60 0,'13909'0'0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09T11:11:11.47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1 122,'1720'0,"4301"0,-5810-4,256-39,356-25,2 61,-237 10,-278 15,1 21,136 13,103 3,86 5,468-40,-1083-19,1 0,-1 2,0 1,-1 0,27 10,-17-5,38 6,-30-10,-1-1,1-2,0-2,0-1,48-8,-77 7,-1-1,1 0,0 0,-1-1,0 0,0 0,0-1,0 0,-1-1,1 0,-2 0,8-7,8-13,38-54,-27 33,2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09T11:11:15.79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0 215,'100'3,"147"24,30 7,372-3,532-35,-975 11,270 43,-320-24,-69-9,93 4,276-18,-248-5,268 2,-423 3,-1 2,83 18,-5 1,377 15,5-38,-348-3,-60 1,195 2,-5 20,-124 0,232-3,679-20,-732-25,-143 6,99-13,167-7,41 44,307-4,-733-1,1-3,137-27,-100 3,2 7,147-8,-265 29,160-6,208-36,-178 11,1 9,238 4,-432 19,15 0,31-4,-46 3,0 0,0 0,0-1,0 0,0 0,0 0,-1-1,1 0,5-4,5-9,-16 15,0 0,0 1,1-1,-1 1,0-1,0 1,0-1,0 1,0-1,0 0,0 1,0-1,0 1,0-1,0 0,0 1,0-1,0 1,-1-1,1 1,0-1,0 1,-1-1,1 1,0-1,-1 1,1-1,-1 1,1-1,0 1,-1 0,1-1,-1 1,1 0,-1-1,0 1,-8-4,0 0,0 1,-1 1,1 0,0 0,-1 0,1 2,-17-1,4 0,-617-8,425 12,-584-19,-177 3,712 14,-2504-1,2563-1,0-10,-238-43,362 42,-115-4,-76 16,150 2,-2514 1,1430-4,-89 1,1261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09T11:11:23.55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1,'2372'0,"-2099"15,-49 0,555-13,-399-4,881 2,-1240 2,1 0,-1 2,0 0,41 14,-37-10,0-1,50 7,29-4,289 14,157-26,-503 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09T11:11:25.86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0 141 0,'19382'0'0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09T11:11:29.41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29 0,'5292'-29'0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09T11:11:34.20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81 0,'18144'0'0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FDA76-AC46-4544-8EAB-9F84D220DE04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2A618-53BC-477B-A40D-E8EE4FF2E4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4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E2A618-53BC-477B-A40D-E8EE4FF2E49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702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8C6BE-3BD1-7ACA-E14D-B535FD0C36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5A86D4-3F4A-6FC3-A1F5-09C7AE1CF6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C0D54-9DB0-F0DE-F105-5FD16DEC3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AA8FF-5A69-F3CA-378C-92E08259D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9083C-9239-4C88-05AD-896C59DA1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688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DCF45-3821-4731-58FB-5A960A7BE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7C931-D0CD-768D-71FA-955F51C53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29DC2-FBF0-3890-1150-3F222C0C6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04397-198F-C4C3-1F8D-CBA12ECF8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49C80-0C40-2750-B833-8BCD3405C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95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892AA-1570-ABBD-CBD0-4E16FD6B7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35DFF0-0BFA-AB7C-731B-C93D7ADD0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CACDB0-C5E0-CBBC-4F4B-032E9FB5C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B78220-814D-51E2-95C1-BD0FB116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18442-1ED4-374D-E5C0-5577857DF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50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DF310-FB28-7194-A93A-39EC60A7E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E72C5-443F-6C2C-B1A3-E603EA2DC7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A0FDCA-7D3D-5178-AE62-09AB44492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8503BA-3B7C-0685-FFDA-5395971BE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13D948-357C-D300-3096-45E29FFBC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BDA8C1-A698-59B3-B834-D31E4DB67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919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4BEF0-D143-0EDC-9FE3-4B67A9D14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B0139A-6CE6-A450-6AB0-CF406457E0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361CE-FB7F-D1FC-1CDA-CF42A70BE4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9E0223-5500-94F1-5855-96E4E9E614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F6382B-075C-5AF6-5E38-FF9FCA210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24570A-A9E9-7188-DB7D-F6ECC3AE7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1FA9DC-877A-756E-6805-4B00CA0DF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FB344C-283C-969B-C724-FAF81D5B2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319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E5153-28AB-55FC-CBD9-E0773DCDA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0E2581-3252-A519-6135-1CA9354A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6BFD0-B466-0509-7B41-E498935B2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48C16B-E32A-A9EC-95C8-AF40EB260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34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B21E5B-D9DD-A43B-F1B6-84999ECB7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5EEC8B-B177-A745-AC84-A2BE25892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E41DA3-578E-6F23-4CFD-AE324E30E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314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89799-DC6A-4D91-F1A8-2E967BE97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FB801-E03D-4A6B-2FCA-EC1D3C2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D9CC03-3457-95FF-276C-5610207CF4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E15BAB-003D-C561-3EF9-01B9A060E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8ED7C3-7174-3104-8413-41D61DBFB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86C07-E2F4-C834-1314-8C828CC1A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12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3F95A-9B82-9D10-B496-3B21F5BE6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9B5CF-3F1F-E325-6407-926B47E6C9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D43C60-C1F2-6CA7-F280-417857B94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A3E8C-A578-DCB4-3E16-2DF920C2F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E7884F-4899-C202-F477-95A949F80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77A381-F4A5-73C1-4F8B-46B09882B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902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6F8FD-D991-F424-F815-5CBCF734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B9B83F-E2FF-962B-1D73-4D0543123E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0DB237-A9FB-C46E-161F-41864E9C7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4D333-A3BB-739F-A952-4F4766816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81E95-B77D-7F9D-2590-9578477FB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269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497654-2E97-C420-D4BC-ACB6CEFBCE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DB908B-013D-02DA-F81C-280A5912C4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8491F-8EA1-E819-6B96-7973D534E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8782B-6021-8BB3-5A42-19C793099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395B1-BCEB-368A-A395-06A5F8EB9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846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FB08EE-2B61-6008-94DD-FF33EA8CA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C1E0D-52A6-9768-1937-33D49C7B7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F0C3F-155C-A563-A55D-2C80DAC518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9684C6-A749-4E08-A3BC-BA1B6F2AC99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DB1FF-AB65-97C8-72E3-678B33AB31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68360-144E-3190-3482-08F64384B1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CB4498-7B88-4772-B004-8BE53EF43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1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mDYkzWyfwJA&amp;t=3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customXml" Target="../ink/ink5.xml"/><Relationship Id="rId17" Type="http://schemas.openxmlformats.org/officeDocument/2006/relationships/image" Target="../media/image12.png"/><Relationship Id="rId2" Type="http://schemas.openxmlformats.org/officeDocument/2006/relationships/image" Target="../media/image4.png"/><Relationship Id="rId16" Type="http://schemas.openxmlformats.org/officeDocument/2006/relationships/customXml" Target="../ink/ink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10" Type="http://schemas.openxmlformats.org/officeDocument/2006/relationships/customXml" Target="../ink/ink4.xml"/><Relationship Id="rId4" Type="http://schemas.openxmlformats.org/officeDocument/2006/relationships/customXml" Target="../ink/ink1.xml"/><Relationship Id="rId9" Type="http://schemas.openxmlformats.org/officeDocument/2006/relationships/image" Target="../media/image8.png"/><Relationship Id="rId14" Type="http://schemas.openxmlformats.org/officeDocument/2006/relationships/customXml" Target="../ink/ink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5Y9AifCf4eg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4eBpPwuh_n0&amp;t=18s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EE4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00940443-6B5B-1A14-F1C7-BFBF12E1F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6676" y="1123527"/>
            <a:ext cx="6039081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logo for a company&#10;&#10;AI-generated content may be incorrect.">
            <a:extLst>
              <a:ext uri="{FF2B5EF4-FFF2-40B4-BE49-F238E27FC236}">
                <a16:creationId xmlns:a16="http://schemas.microsoft.com/office/drawing/2014/main" id="{68AB04B7-60F7-A708-D5D9-4F92413327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57" y="1621745"/>
            <a:ext cx="3206429" cy="360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733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CCE77-EAD0-6F69-BAA6-74C40D3FE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 few points before we begin…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45E53-D773-B9CC-72EA-7FD8D61DD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 of the information we will be discussing will be of a sensitive nature and may make some experience some discomfort. </a:t>
            </a:r>
          </a:p>
          <a:p>
            <a:endParaRPr lang="en-GB" dirty="0"/>
          </a:p>
          <a:p>
            <a:r>
              <a:rPr lang="en-GB" dirty="0"/>
              <a:t>Staff will be available after this session to discuss any misunderstandings or clarifications about the programme’s content here or in a more private location. </a:t>
            </a:r>
          </a:p>
          <a:p>
            <a:endParaRPr lang="en-GB" dirty="0"/>
          </a:p>
          <a:p>
            <a:r>
              <a:rPr lang="en-GB" dirty="0"/>
              <a:t>Please wait patiently until the end of the session to ask questions or seek further information. </a:t>
            </a:r>
          </a:p>
        </p:txBody>
      </p:sp>
    </p:spTree>
    <p:extLst>
      <p:ext uri="{BB962C8B-B14F-4D97-AF65-F5344CB8AC3E}">
        <p14:creationId xmlns:p14="http://schemas.microsoft.com/office/powerpoint/2010/main" val="3800156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06478-ED95-4F72-606C-5301900C5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CBE9B-8FA4-95F6-3D15-2E5209F19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7602"/>
            <a:ext cx="10515600" cy="1325563"/>
          </a:xfrm>
        </p:spPr>
        <p:txBody>
          <a:bodyPr/>
          <a:lstStyle/>
          <a:p>
            <a:pPr algn="ctr"/>
            <a:r>
              <a:rPr lang="en-GB" b="1" u="sng" dirty="0"/>
              <a:t>What is No Outsiders?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99CC6-CFA5-B3B6-F869-66E5BA55A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29943"/>
            <a:ext cx="10515600" cy="647020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hlinkClick r:id="rId2"/>
              </a:rPr>
              <a:t>Teaching children diversity and tolerance | Andrew Moffat, Birmingham | Global Teacher Prize</a:t>
            </a:r>
            <a:r>
              <a:rPr lang="en-GB" dirty="0"/>
              <a:t>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99C8D7B-08A0-DD03-49E9-E5F9A6D61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1548" y="1658274"/>
            <a:ext cx="4644528" cy="354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00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2437B-6E70-E880-F882-693735FF3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2FBBC-AA5F-6C4C-37BD-F858D4117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906"/>
            <a:ext cx="10515600" cy="56016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/>
              <a:t>Legal Preface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76FE69-24D4-55D0-0E16-E8CDC1AFC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067"/>
            <a:ext cx="7445830" cy="59410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D3B5FF-5863-3A0C-F298-0243FFF190CA}"/>
              </a:ext>
            </a:extLst>
          </p:cNvPr>
          <p:cNvSpPr txBox="1"/>
          <p:nvPr/>
        </p:nvSpPr>
        <p:spPr>
          <a:xfrm>
            <a:off x="7758686" y="2500383"/>
            <a:ext cx="42563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want children to see that </a:t>
            </a:r>
          </a:p>
          <a:p>
            <a:r>
              <a:rPr lang="en-GB" sz="2400" dirty="0"/>
              <a:t>“difference is a positive, not a negative. After all, we are all different; none of us is exactly the same; we are all unique</a:t>
            </a:r>
          </a:p>
          <a:p>
            <a:r>
              <a:rPr lang="en-GB" sz="2400" dirty="0"/>
              <a:t>(OFSTED Handbook, 2023)</a:t>
            </a:r>
          </a:p>
        </p:txBody>
      </p:sp>
    </p:spTree>
    <p:extLst>
      <p:ext uri="{BB962C8B-B14F-4D97-AF65-F5344CB8AC3E}">
        <p14:creationId xmlns:p14="http://schemas.microsoft.com/office/powerpoint/2010/main" val="2475902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58043-6917-4C91-EBEA-00DB9E291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CD1DC-A30D-641A-876B-35F6A917A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76600" cy="538389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KCSIE (2025)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EB97DC-CE67-DB57-B16F-7FF9CC756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903514"/>
            <a:ext cx="9252857" cy="21635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31E83D-35A1-41C8-C26D-795D0BB2F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3067021"/>
            <a:ext cx="8327572" cy="35665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042F538C-6211-02F3-7B69-C35253D16D0C}"/>
                  </a:ext>
                </a:extLst>
              </p14:cNvPr>
              <p14:cNvContentPartPr/>
              <p14:nvPr/>
            </p14:nvContentPartPr>
            <p14:xfrm>
              <a:off x="4441543" y="2405400"/>
              <a:ext cx="5007600" cy="7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042F538C-6211-02F3-7B69-C35253D16D0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87543" y="2189400"/>
                <a:ext cx="5115240" cy="43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EE55A106-B5F7-4B0A-3611-FDA33A748B89}"/>
                  </a:ext>
                </a:extLst>
              </p14:cNvPr>
              <p14:cNvContentPartPr/>
              <p14:nvPr/>
            </p14:nvContentPartPr>
            <p14:xfrm>
              <a:off x="1001383" y="2753520"/>
              <a:ext cx="5327640" cy="1116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EE55A106-B5F7-4B0A-3611-FDA33A748B8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47743" y="2645520"/>
                <a:ext cx="5435280" cy="32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E1B7D5F-7051-AF7E-AFA0-F0D42E712A13}"/>
                  </a:ext>
                </a:extLst>
              </p14:cNvPr>
              <p14:cNvContentPartPr/>
              <p14:nvPr/>
            </p14:nvContentPartPr>
            <p14:xfrm>
              <a:off x="4528663" y="2469480"/>
              <a:ext cx="4948560" cy="2091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E1B7D5F-7051-AF7E-AFA0-F0D42E712A13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74663" y="2361840"/>
                <a:ext cx="5056200" cy="42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D139D5EF-1E33-956F-784A-B5A1345C242C}"/>
                  </a:ext>
                </a:extLst>
              </p14:cNvPr>
              <p14:cNvContentPartPr/>
              <p14:nvPr/>
            </p14:nvContentPartPr>
            <p14:xfrm>
              <a:off x="4941943" y="3581160"/>
              <a:ext cx="2396160" cy="446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D139D5EF-1E33-956F-784A-B5A1345C242C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888303" y="3473520"/>
                <a:ext cx="2503800" cy="26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3FC5115-AE77-D5E6-8604-E42F1EB0FB13}"/>
                  </a:ext>
                </a:extLst>
              </p14:cNvPr>
              <p14:cNvContentPartPr/>
              <p14:nvPr/>
            </p14:nvContentPartPr>
            <p14:xfrm>
              <a:off x="957823" y="3984000"/>
              <a:ext cx="6977880" cy="7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3FC5115-AE77-D5E6-8604-E42F1EB0FB1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03823" y="3768000"/>
                <a:ext cx="7085520" cy="43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40B1A4DA-3BAA-1145-241E-E96DA2C99C26}"/>
                  </a:ext>
                </a:extLst>
              </p14:cNvPr>
              <p14:cNvContentPartPr/>
              <p14:nvPr/>
            </p14:nvContentPartPr>
            <p14:xfrm>
              <a:off x="990223" y="4202160"/>
              <a:ext cx="1905480" cy="108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40B1A4DA-3BAA-1145-241E-E96DA2C99C26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936583" y="4094160"/>
                <a:ext cx="2013120" cy="22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F56E56A-9CC9-1E81-BC2B-5374A4214E65}"/>
                  </a:ext>
                </a:extLst>
              </p14:cNvPr>
              <p14:cNvContentPartPr/>
              <p14:nvPr/>
            </p14:nvContentPartPr>
            <p14:xfrm>
              <a:off x="805183" y="5889120"/>
              <a:ext cx="6532200" cy="7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F56E56A-9CC9-1E81-BC2B-5374A4214E65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51183" y="5673120"/>
                <a:ext cx="6639840" cy="432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9047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819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8194" name="Picture 2" descr="The Avenue">
            <a:extLst>
              <a:ext uri="{FF2B5EF4-FFF2-40B4-BE49-F238E27FC236}">
                <a16:creationId xmlns:a16="http://schemas.microsoft.com/office/drawing/2014/main" id="{D685BD74-C211-8F11-CA3C-CC143776A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91" b="8510"/>
          <a:stretch>
            <a:fillRect/>
          </a:stretch>
        </p:blipFill>
        <p:spPr bwMode="auto">
          <a:xfrm>
            <a:off x="1012381" y="1139989"/>
            <a:ext cx="10167237" cy="57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30BC6D-3DF5-3DE9-E203-DB3D6B1CABE1}"/>
              </a:ext>
            </a:extLst>
          </p:cNvPr>
          <p:cNvSpPr txBox="1">
            <a:spLocks/>
          </p:cNvSpPr>
          <p:nvPr/>
        </p:nvSpPr>
        <p:spPr>
          <a:xfrm>
            <a:off x="824592" y="278038"/>
            <a:ext cx="4076701" cy="75309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dirty="0"/>
              <a:t>British Values</a:t>
            </a:r>
          </a:p>
        </p:txBody>
      </p:sp>
    </p:spTree>
    <p:extLst>
      <p:ext uri="{BB962C8B-B14F-4D97-AF65-F5344CB8AC3E}">
        <p14:creationId xmlns:p14="http://schemas.microsoft.com/office/powerpoint/2010/main" val="1070523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E6C2E-BB8C-D8E6-F255-244E8DB4E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6CCA0A9F-98B2-9590-0594-9C1CA301C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9735"/>
            <a:ext cx="10515600" cy="56016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/>
              <a:t>What does No Outsiders look like here?</a:t>
            </a:r>
          </a:p>
        </p:txBody>
      </p:sp>
      <p:pic>
        <p:nvPicPr>
          <p:cNvPr id="3" name="Picture 2" descr="A logo for a company&#10;&#10;AI-generated content may be incorrect.">
            <a:extLst>
              <a:ext uri="{FF2B5EF4-FFF2-40B4-BE49-F238E27FC236}">
                <a16:creationId xmlns:a16="http://schemas.microsoft.com/office/drawing/2014/main" id="{503E750E-1F11-1F2E-C0C4-44F3FEAD9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426" y="1199840"/>
            <a:ext cx="4637147" cy="521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40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6EA04-B632-07CB-9764-0598D9A96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Whole School Provision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A5A81-1C60-5EA5-86A9-DCEB9BE44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000" dirty="0"/>
              <a:t>Adherence to No Outsiders framework to deliver an inclusive curriculum built </a:t>
            </a:r>
          </a:p>
          <a:p>
            <a:pPr marL="0" indent="0">
              <a:buNone/>
            </a:pPr>
            <a:r>
              <a:rPr lang="en-GB" sz="3000" dirty="0"/>
              <a:t>around picture books written for children aged 4-11 years old.</a:t>
            </a:r>
          </a:p>
          <a:p>
            <a:endParaRPr lang="en-GB" sz="3000" dirty="0"/>
          </a:p>
          <a:p>
            <a:r>
              <a:rPr lang="en-GB" sz="3000" dirty="0"/>
              <a:t>6 x discrete No Outsiders PHSE lessons (one per half term)</a:t>
            </a:r>
          </a:p>
          <a:p>
            <a:endParaRPr lang="en-GB" sz="3000" dirty="0"/>
          </a:p>
          <a:p>
            <a:r>
              <a:rPr lang="en-GB" sz="3000" dirty="0"/>
              <a:t>Selection of 43 No Outsiders approved lesson plans and assembly ideas</a:t>
            </a:r>
          </a:p>
          <a:p>
            <a:endParaRPr lang="en-GB" sz="3000" dirty="0"/>
          </a:p>
          <a:p>
            <a:r>
              <a:rPr lang="en-GB" sz="3000" dirty="0"/>
              <a:t>Selection of 43 No Outsiders approved picture books to support delivery</a:t>
            </a:r>
          </a:p>
          <a:p>
            <a:endParaRPr lang="en-GB" sz="3000" dirty="0"/>
          </a:p>
          <a:p>
            <a:r>
              <a:rPr lang="en-GB" sz="3000" dirty="0"/>
              <a:t>Regular No Outsiders Assemblies using approved lesson plans and delivered by </a:t>
            </a:r>
          </a:p>
          <a:p>
            <a:pPr marL="0" indent="0">
              <a:buNone/>
            </a:pPr>
            <a:r>
              <a:rPr lang="en-GB" sz="3000" dirty="0"/>
              <a:t>SLT or Phase Lead.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958952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064B5-A4D7-7E11-3F9B-D8F36C2F4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C113C-18B9-52B5-0321-830DAFF81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747"/>
            <a:ext cx="10515600" cy="810532"/>
          </a:xfrm>
        </p:spPr>
        <p:txBody>
          <a:bodyPr/>
          <a:lstStyle/>
          <a:p>
            <a:pPr algn="ctr"/>
            <a:r>
              <a:rPr lang="en-GB" b="1" u="sng" dirty="0"/>
              <a:t>Year 3</a:t>
            </a:r>
          </a:p>
        </p:txBody>
      </p:sp>
      <p:pic>
        <p:nvPicPr>
          <p:cNvPr id="2050" name="Picture 2" descr="The Truth About Old People">
            <a:extLst>
              <a:ext uri="{FF2B5EF4-FFF2-40B4-BE49-F238E27FC236}">
                <a16:creationId xmlns:a16="http://schemas.microsoft.com/office/drawing/2014/main" id="{7CED2C17-3DBC-C776-F721-D6B8914ED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8" y="1461232"/>
            <a:ext cx="2405515" cy="286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0EEA22E-2E97-4BF6-4786-A67312C0319B}"/>
              </a:ext>
            </a:extLst>
          </p:cNvPr>
          <p:cNvCxnSpPr/>
          <p:nvPr/>
        </p:nvCxnSpPr>
        <p:spPr>
          <a:xfrm>
            <a:off x="6096000" y="1295400"/>
            <a:ext cx="0" cy="57585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8F893D0-52CC-AEA1-65ED-738BC8EE49C8}"/>
              </a:ext>
            </a:extLst>
          </p:cNvPr>
          <p:cNvSpPr txBox="1"/>
          <p:nvPr/>
        </p:nvSpPr>
        <p:spPr>
          <a:xfrm>
            <a:off x="8055429" y="466088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Summer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64B7A1-52C3-85C4-D479-A4F3BD7D3BE0}"/>
              </a:ext>
            </a:extLst>
          </p:cNvPr>
          <p:cNvSpPr txBox="1"/>
          <p:nvPr/>
        </p:nvSpPr>
        <p:spPr>
          <a:xfrm>
            <a:off x="1731058" y="525959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Spring</a:t>
            </a:r>
          </a:p>
        </p:txBody>
      </p:sp>
      <p:pic>
        <p:nvPicPr>
          <p:cNvPr id="2052" name="Picture 4" descr="I Am Nefertiti: Amazon.co.uk: Anang, Annemarie, Quek, Natelle:  9781912923311: Books">
            <a:extLst>
              <a:ext uri="{FF2B5EF4-FFF2-40B4-BE49-F238E27FC236}">
                <a16:creationId xmlns:a16="http://schemas.microsoft.com/office/drawing/2014/main" id="{9750E935-5497-E199-F802-FC570B396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564" y="1519831"/>
            <a:ext cx="2637155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hu Lin's Grandpa">
            <a:extLst>
              <a:ext uri="{FF2B5EF4-FFF2-40B4-BE49-F238E27FC236}">
                <a16:creationId xmlns:a16="http://schemas.microsoft.com/office/drawing/2014/main" id="{19CB9514-7340-76A5-669E-2FD65E0E4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568" y="1485217"/>
            <a:ext cx="2405509" cy="277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alfred and Aalbert: An Adorable and Funny Love Story Between Aardvarks :  Hood, Morag: Amazon.co.uk: Books">
            <a:extLst>
              <a:ext uri="{FF2B5EF4-FFF2-40B4-BE49-F238E27FC236}">
                <a16:creationId xmlns:a16="http://schemas.microsoft.com/office/drawing/2014/main" id="{28A8A039-4626-AAE0-0EC7-953A114ED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4006" y="1519831"/>
            <a:ext cx="2594969" cy="259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37462F9-C407-2189-4F69-030C0AAD3AFF}"/>
              </a:ext>
            </a:extLst>
          </p:cNvPr>
          <p:cNvSpPr txBox="1"/>
          <p:nvPr/>
        </p:nvSpPr>
        <p:spPr>
          <a:xfrm>
            <a:off x="206942" y="4680857"/>
            <a:ext cx="2188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recognise</a:t>
            </a:r>
          </a:p>
          <a:p>
            <a:pPr algn="ctr"/>
            <a:r>
              <a:rPr lang="en-GB" sz="2400" dirty="0"/>
              <a:t>stereotypes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68AE66-6255-F10E-B70E-513C7817418C}"/>
              </a:ext>
            </a:extLst>
          </p:cNvPr>
          <p:cNvSpPr txBox="1"/>
          <p:nvPr/>
        </p:nvSpPr>
        <p:spPr>
          <a:xfrm>
            <a:off x="3369128" y="4680856"/>
            <a:ext cx="2188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show respect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67B323-C169-61F5-BF25-B29310CCDAB0}"/>
              </a:ext>
            </a:extLst>
          </p:cNvPr>
          <p:cNvSpPr txBox="1"/>
          <p:nvPr/>
        </p:nvSpPr>
        <p:spPr>
          <a:xfrm>
            <a:off x="6531314" y="4680855"/>
            <a:ext cx="218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show welcoming behaviour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643CEB-6DFF-274C-9C54-E5C09830134B}"/>
              </a:ext>
            </a:extLst>
          </p:cNvPr>
          <p:cNvSpPr txBox="1"/>
          <p:nvPr/>
        </p:nvSpPr>
        <p:spPr>
          <a:xfrm>
            <a:off x="9577477" y="4680856"/>
            <a:ext cx="218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find common ground</a:t>
            </a:r>
          </a:p>
        </p:txBody>
      </p:sp>
    </p:spTree>
    <p:extLst>
      <p:ext uri="{BB962C8B-B14F-4D97-AF65-F5344CB8AC3E}">
        <p14:creationId xmlns:p14="http://schemas.microsoft.com/office/powerpoint/2010/main" val="649992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D16B9-D067-E6D7-7734-2B68C92C3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21F7B-7950-BFE4-DA6C-E5E7B94C1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747"/>
            <a:ext cx="10515600" cy="810532"/>
          </a:xfrm>
        </p:spPr>
        <p:txBody>
          <a:bodyPr/>
          <a:lstStyle/>
          <a:p>
            <a:pPr algn="ctr"/>
            <a:r>
              <a:rPr lang="en-GB" b="1" u="sng" dirty="0"/>
              <a:t>Year 4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B366198-A49B-1D38-09B0-620F7DDFCFE7}"/>
              </a:ext>
            </a:extLst>
          </p:cNvPr>
          <p:cNvCxnSpPr/>
          <p:nvPr/>
        </p:nvCxnSpPr>
        <p:spPr>
          <a:xfrm>
            <a:off x="6096000" y="1295400"/>
            <a:ext cx="0" cy="57585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EEFC4EB-1EE2-58A8-A000-92DD49B63660}"/>
              </a:ext>
            </a:extLst>
          </p:cNvPr>
          <p:cNvSpPr txBox="1"/>
          <p:nvPr/>
        </p:nvSpPr>
        <p:spPr>
          <a:xfrm>
            <a:off x="8055429" y="466088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Summer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2BE5D4-7796-BE79-E11B-7B0D503949B3}"/>
              </a:ext>
            </a:extLst>
          </p:cNvPr>
          <p:cNvSpPr txBox="1"/>
          <p:nvPr/>
        </p:nvSpPr>
        <p:spPr>
          <a:xfrm>
            <a:off x="1731058" y="525959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Spring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A65BB1-25FC-3253-E38C-77DF20035311}"/>
              </a:ext>
            </a:extLst>
          </p:cNvPr>
          <p:cNvSpPr txBox="1"/>
          <p:nvPr/>
        </p:nvSpPr>
        <p:spPr>
          <a:xfrm>
            <a:off x="479660" y="4680855"/>
            <a:ext cx="2188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show acceptance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77332B-A542-3FC2-1A6C-A4F8361F5244}"/>
              </a:ext>
            </a:extLst>
          </p:cNvPr>
          <p:cNvSpPr txBox="1"/>
          <p:nvPr/>
        </p:nvSpPr>
        <p:spPr>
          <a:xfrm>
            <a:off x="3369128" y="4680856"/>
            <a:ext cx="2188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speak up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12B513-AEF3-F6D5-BED8-E34C242F6B1B}"/>
              </a:ext>
            </a:extLst>
          </p:cNvPr>
          <p:cNvSpPr txBox="1"/>
          <p:nvPr/>
        </p:nvSpPr>
        <p:spPr>
          <a:xfrm>
            <a:off x="6769268" y="4496188"/>
            <a:ext cx="218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understand how families</a:t>
            </a:r>
          </a:p>
          <a:p>
            <a:pPr algn="ctr"/>
            <a:r>
              <a:rPr lang="en-GB" sz="2400" dirty="0"/>
              <a:t>change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8FF55A-515D-1A29-59D1-2A87692F3ABF}"/>
              </a:ext>
            </a:extLst>
          </p:cNvPr>
          <p:cNvSpPr txBox="1"/>
          <p:nvPr/>
        </p:nvSpPr>
        <p:spPr>
          <a:xfrm>
            <a:off x="9716237" y="4496187"/>
            <a:ext cx="2188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consider how my language affects others</a:t>
            </a:r>
          </a:p>
        </p:txBody>
      </p:sp>
      <p:pic>
        <p:nvPicPr>
          <p:cNvPr id="5122" name="Picture 2" descr="Julian Is a Mermaid: The ground-breaking and award-winning LGBTQIA+ modern  classic of identity, love and acceptance : Love, Jessica, Love, Jessica: ...">
            <a:extLst>
              <a:ext uri="{FF2B5EF4-FFF2-40B4-BE49-F238E27FC236}">
                <a16:creationId xmlns:a16="http://schemas.microsoft.com/office/drawing/2014/main" id="{AEFC07D2-FF05-6CD3-BC01-BAC915019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2" y="1660071"/>
            <a:ext cx="2733463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y Beautiful Voice: Amazon.co.uk: Coelho, Joseph, Colpoys, Ms. Allison:  9780711248304: Books">
            <a:extLst>
              <a:ext uri="{FF2B5EF4-FFF2-40B4-BE49-F238E27FC236}">
                <a16:creationId xmlns:a16="http://schemas.microsoft.com/office/drawing/2014/main" id="{747093E1-D85E-5E1F-B8E9-6912936D8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577" y="1452279"/>
            <a:ext cx="2479126" cy="293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emixed: A Blended Family">
            <a:extLst>
              <a:ext uri="{FF2B5EF4-FFF2-40B4-BE49-F238E27FC236}">
                <a16:creationId xmlns:a16="http://schemas.microsoft.com/office/drawing/2014/main" id="{39151519-67E6-8A53-201A-A5C3344E4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041" y="1769098"/>
            <a:ext cx="2804478" cy="22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y Brother George : Kelly Allen, Zoey Allen, Tara O'Brien: Amazon.co.uk:  Books">
            <a:extLst>
              <a:ext uri="{FF2B5EF4-FFF2-40B4-BE49-F238E27FC236}">
                <a16:creationId xmlns:a16="http://schemas.microsoft.com/office/drawing/2014/main" id="{9F9C0C52-2892-A270-8401-ABA44C5C3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687" y="1684593"/>
            <a:ext cx="2479126" cy="249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189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F6245-E71F-2626-9086-F513C9C31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DB341-4455-5162-9EF1-5BA8080BF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747"/>
            <a:ext cx="10515600" cy="810532"/>
          </a:xfrm>
        </p:spPr>
        <p:txBody>
          <a:bodyPr/>
          <a:lstStyle/>
          <a:p>
            <a:pPr algn="ctr"/>
            <a:r>
              <a:rPr lang="en-GB" b="1" u="sng" dirty="0"/>
              <a:t>Year 5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7277DB3-BBDC-922D-59D1-D2F9E4BAE54D}"/>
              </a:ext>
            </a:extLst>
          </p:cNvPr>
          <p:cNvCxnSpPr/>
          <p:nvPr/>
        </p:nvCxnSpPr>
        <p:spPr>
          <a:xfrm>
            <a:off x="6096000" y="1295400"/>
            <a:ext cx="0" cy="57585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C4D320E-962F-70FA-BAE8-8B2B61258D40}"/>
              </a:ext>
            </a:extLst>
          </p:cNvPr>
          <p:cNvSpPr txBox="1"/>
          <p:nvPr/>
        </p:nvSpPr>
        <p:spPr>
          <a:xfrm>
            <a:off x="8055429" y="466088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Summer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0ACAF1-C232-1750-72BC-F4C734FD118F}"/>
              </a:ext>
            </a:extLst>
          </p:cNvPr>
          <p:cNvSpPr txBox="1"/>
          <p:nvPr/>
        </p:nvSpPr>
        <p:spPr>
          <a:xfrm>
            <a:off x="1731058" y="525959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Spring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31CDBC-09CC-3979-C5AE-C7C1BBF02519}"/>
              </a:ext>
            </a:extLst>
          </p:cNvPr>
          <p:cNvSpPr txBox="1"/>
          <p:nvPr/>
        </p:nvSpPr>
        <p:spPr>
          <a:xfrm>
            <a:off x="642256" y="4680855"/>
            <a:ext cx="2188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exchange dialogue and express and opinion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1F43DA-CFF0-1E02-0C92-2C0815FD5EE2}"/>
              </a:ext>
            </a:extLst>
          </p:cNvPr>
          <p:cNvSpPr txBox="1"/>
          <p:nvPr/>
        </p:nvSpPr>
        <p:spPr>
          <a:xfrm>
            <a:off x="3543389" y="4657907"/>
            <a:ext cx="2188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find self-acceptance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2C7FEC-52B7-1D88-D9B8-F80929ACCB58}"/>
              </a:ext>
            </a:extLst>
          </p:cNvPr>
          <p:cNvSpPr txBox="1"/>
          <p:nvPr/>
        </p:nvSpPr>
        <p:spPr>
          <a:xfrm>
            <a:off x="6660726" y="4657907"/>
            <a:ext cx="2188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consider responses to racist behaviour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7DF594-87A9-6F6C-94FE-DAAB0CBEA07D}"/>
              </a:ext>
            </a:extLst>
          </p:cNvPr>
          <p:cNvSpPr txBox="1"/>
          <p:nvPr/>
        </p:nvSpPr>
        <p:spPr>
          <a:xfrm>
            <a:off x="9577475" y="4740724"/>
            <a:ext cx="218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try not to judge by appearance </a:t>
            </a:r>
          </a:p>
        </p:txBody>
      </p:sp>
      <p:pic>
        <p:nvPicPr>
          <p:cNvPr id="6146" name="Picture 2" descr="And Tango Makes Three: Amazon.co.uk: Richardson, Justin, Parnell, Peter,  Cole, Henry: 9781847381484: Books">
            <a:extLst>
              <a:ext uri="{FF2B5EF4-FFF2-40B4-BE49-F238E27FC236}">
                <a16:creationId xmlns:a16="http://schemas.microsoft.com/office/drawing/2014/main" id="{030BCDCD-C7E5-651E-4018-5379E0B6C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14" y="1824290"/>
            <a:ext cx="2895488" cy="232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My Shadow is Pink : Scott Stuart, Scott Stuart, Scott Stuart: Amazon.co.uk:  Books">
            <a:extLst>
              <a:ext uri="{FF2B5EF4-FFF2-40B4-BE49-F238E27FC236}">
                <a16:creationId xmlns:a16="http://schemas.microsoft.com/office/drawing/2014/main" id="{4D233009-80B6-84C7-75BB-CAA9D9282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644" y="1824290"/>
            <a:ext cx="2405514" cy="232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ixed: An Inspiring Story About Colour : Chung, Arree: Amazon.co.uk: Books">
            <a:extLst>
              <a:ext uri="{FF2B5EF4-FFF2-40B4-BE49-F238E27FC236}">
                <a16:creationId xmlns:a16="http://schemas.microsoft.com/office/drawing/2014/main" id="{E6C7153A-042C-9888-4DA7-C0AB13E20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843" y="1835875"/>
            <a:ext cx="2805792" cy="224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Milo Imagines The World: Amazon.co.uk: Pena, Matt de la, Robinson,  Christian: 9781529066326: Books">
            <a:extLst>
              <a:ext uri="{FF2B5EF4-FFF2-40B4-BE49-F238E27FC236}">
                <a16:creationId xmlns:a16="http://schemas.microsoft.com/office/drawing/2014/main" id="{068984CA-E5F7-9B56-B8C0-E4D53CB01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807" y="1986641"/>
            <a:ext cx="2629363" cy="200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812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13490A-7F64-C6EA-B12E-E42E8A19F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EF843-5E7A-EE77-A7F8-84EDA7FF4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747"/>
            <a:ext cx="10515600" cy="810532"/>
          </a:xfrm>
        </p:spPr>
        <p:txBody>
          <a:bodyPr/>
          <a:lstStyle/>
          <a:p>
            <a:pPr algn="ctr"/>
            <a:r>
              <a:rPr lang="en-GB" b="1" u="sng" dirty="0"/>
              <a:t>Year 6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C6CD56-0256-C9A5-747C-578C867CE181}"/>
              </a:ext>
            </a:extLst>
          </p:cNvPr>
          <p:cNvCxnSpPr/>
          <p:nvPr/>
        </p:nvCxnSpPr>
        <p:spPr>
          <a:xfrm>
            <a:off x="6096000" y="1295400"/>
            <a:ext cx="0" cy="57585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6C9463A-48CD-CC4D-D507-C7158C106C8B}"/>
              </a:ext>
            </a:extLst>
          </p:cNvPr>
          <p:cNvSpPr txBox="1"/>
          <p:nvPr/>
        </p:nvSpPr>
        <p:spPr>
          <a:xfrm>
            <a:off x="8055429" y="466088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Summer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2BBD8C-A435-E356-CC50-2757CDDEABFE}"/>
              </a:ext>
            </a:extLst>
          </p:cNvPr>
          <p:cNvSpPr txBox="1"/>
          <p:nvPr/>
        </p:nvSpPr>
        <p:spPr>
          <a:xfrm>
            <a:off x="1731058" y="525959"/>
            <a:ext cx="24055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/>
              <a:t>Spring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30A240-E558-58FE-0DCB-BDEE6ADAFC4E}"/>
              </a:ext>
            </a:extLst>
          </p:cNvPr>
          <p:cNvSpPr txBox="1"/>
          <p:nvPr/>
        </p:nvSpPr>
        <p:spPr>
          <a:xfrm>
            <a:off x="637045" y="4662765"/>
            <a:ext cx="2188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consider how new experiences affect us all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CDE473-D9E1-4E66-F83B-830EA7813319}"/>
              </a:ext>
            </a:extLst>
          </p:cNvPr>
          <p:cNvSpPr txBox="1"/>
          <p:nvPr/>
        </p:nvSpPr>
        <p:spPr>
          <a:xfrm>
            <a:off x="3369128" y="4680856"/>
            <a:ext cx="218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consider responses to change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50F08A-5DF1-0F50-A9DF-E2A654643EC8}"/>
              </a:ext>
            </a:extLst>
          </p:cNvPr>
          <p:cNvSpPr txBox="1"/>
          <p:nvPr/>
        </p:nvSpPr>
        <p:spPr>
          <a:xfrm>
            <a:off x="6531314" y="4680855"/>
            <a:ext cx="2188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consider attitudes towards disability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CD500E-64C1-DBCD-1F5E-3D807ABC26B5}"/>
              </a:ext>
            </a:extLst>
          </p:cNvPr>
          <p:cNvSpPr txBox="1"/>
          <p:nvPr/>
        </p:nvSpPr>
        <p:spPr>
          <a:xfrm>
            <a:off x="9577477" y="4680856"/>
            <a:ext cx="2188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 find common ground</a:t>
            </a:r>
          </a:p>
        </p:txBody>
      </p:sp>
      <p:pic>
        <p:nvPicPr>
          <p:cNvPr id="7170" name="Picture 2" descr="The Proudest Blue : Muhammad, Ibtihaj, Aly, Hatem, Ali, S. K.:  Amazon.co.uk: Books">
            <a:extLst>
              <a:ext uri="{FF2B5EF4-FFF2-40B4-BE49-F238E27FC236}">
                <a16:creationId xmlns:a16="http://schemas.microsoft.com/office/drawing/2014/main" id="{7D301A60-F631-2966-3CAB-9DC24634E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9" y="1822126"/>
            <a:ext cx="2627878" cy="262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You Need to Chill: A sparklingly funny new illustrated children’s book  about family, identity and being an LGBTQ+ ally : Dawson, Juno, Hughes,  Laura: ...">
            <a:extLst>
              <a:ext uri="{FF2B5EF4-FFF2-40B4-BE49-F238E27FC236}">
                <a16:creationId xmlns:a16="http://schemas.microsoft.com/office/drawing/2014/main" id="{0A3A4A56-26AF-62D5-7510-2684213C5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063" y="1789884"/>
            <a:ext cx="2405514" cy="269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You're So Amazing! (Hardback)">
            <a:extLst>
              <a:ext uri="{FF2B5EF4-FFF2-40B4-BE49-F238E27FC236}">
                <a16:creationId xmlns:a16="http://schemas.microsoft.com/office/drawing/2014/main" id="{DE108771-8233-FC03-83FF-626631BF1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537" y="1822126"/>
            <a:ext cx="2693578" cy="269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Saving the Butterfly: A story about refugees : Cooper, Helen, Smith, Gill:  Amazon.co.uk: Books">
            <a:extLst>
              <a:ext uri="{FF2B5EF4-FFF2-40B4-BE49-F238E27FC236}">
                <a16:creationId xmlns:a16="http://schemas.microsoft.com/office/drawing/2014/main" id="{0EA2317D-0848-493B-18E2-B41FCD290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171" y="1752967"/>
            <a:ext cx="2494636" cy="269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47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Milo Imagines The World: Amazon.co.uk: Pena, Matt de la, Robinson,  Christian: 9781529066326: Books">
            <a:extLst>
              <a:ext uri="{FF2B5EF4-FFF2-40B4-BE49-F238E27FC236}">
                <a16:creationId xmlns:a16="http://schemas.microsoft.com/office/drawing/2014/main" id="{17CD4AE4-68E3-0254-D182-35D85CF7E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271" y="174171"/>
            <a:ext cx="6719457" cy="511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77BD86-10F7-905B-50E6-B9C8F08B1FDE}"/>
              </a:ext>
            </a:extLst>
          </p:cNvPr>
          <p:cNvSpPr txBox="1"/>
          <p:nvPr/>
        </p:nvSpPr>
        <p:spPr>
          <a:xfrm>
            <a:off x="1698659" y="5644238"/>
            <a:ext cx="8794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LO: To try not to judge by appearance </a:t>
            </a:r>
          </a:p>
        </p:txBody>
      </p:sp>
    </p:spTree>
    <p:extLst>
      <p:ext uri="{BB962C8B-B14F-4D97-AF65-F5344CB8AC3E}">
        <p14:creationId xmlns:p14="http://schemas.microsoft.com/office/powerpoint/2010/main" val="1993980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2" title="READ ALOUD | Milo Imagines The World">
            <a:hlinkClick r:id="" action="ppaction://media"/>
            <a:extLst>
              <a:ext uri="{FF2B5EF4-FFF2-40B4-BE49-F238E27FC236}">
                <a16:creationId xmlns:a16="http://schemas.microsoft.com/office/drawing/2014/main" id="{4E53331C-F7B6-B38B-33AE-1C117EFCC1D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6000" y="558800"/>
            <a:ext cx="10160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2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81A80-DE2A-9066-13CB-D462AF769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Common FAQs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3AD30C-2AC8-1C5D-D426-F8AD0BB72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256" y="1991969"/>
            <a:ext cx="11359487" cy="240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000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4FC068-D00F-1563-35A9-75A07725F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EDA2-44D9-5CE6-3698-B28AA5023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Common FAQs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B760A1-9AAE-5AED-B982-A83B8EEE2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21" y="1903481"/>
            <a:ext cx="11709558" cy="332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993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AB797-879A-0E25-1928-57BA4E614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9C3ED-1A42-4461-F776-5955C1758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Common FAQs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88E755-3B3B-A26B-FEFE-503D23712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585" y="1416197"/>
            <a:ext cx="10328829" cy="28915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FCE26C-1C0E-F7C3-0EB2-68E7E7C3B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371" y="4528587"/>
            <a:ext cx="11474149" cy="1964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73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FDC3E-847A-66DC-F13D-8D339C0EC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8B9E6-3E99-DBC2-4195-6DDE34493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954"/>
            <a:ext cx="10515600" cy="1325563"/>
          </a:xfrm>
        </p:spPr>
        <p:txBody>
          <a:bodyPr/>
          <a:lstStyle/>
          <a:p>
            <a:pPr algn="ctr"/>
            <a:r>
              <a:rPr lang="en-GB" b="1" u="sng" dirty="0"/>
              <a:t>Common FAQs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73D054-E9B1-29EC-D041-F95775A60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326" y="2385261"/>
            <a:ext cx="10772168" cy="20874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26AFD4-0AA0-20EB-FECB-345687365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73" y="1426273"/>
            <a:ext cx="6852519" cy="4545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332CE4-A5EA-6869-AC4D-B7CE71CD20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4681" y="4297743"/>
            <a:ext cx="3522181" cy="20874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19C7EE-76FF-1BB3-8AA9-E8487A2CA4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8730" y="4472738"/>
            <a:ext cx="2695951" cy="159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048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DFEA6-03AB-CD83-38ED-E912B9481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50A9C-E44A-A9C6-BF4E-2D99029FE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7602"/>
            <a:ext cx="10515600" cy="1325563"/>
          </a:xfrm>
        </p:spPr>
        <p:txBody>
          <a:bodyPr/>
          <a:lstStyle/>
          <a:p>
            <a:pPr algn="ctr"/>
            <a:r>
              <a:rPr lang="en-GB" b="1" u="sng" dirty="0"/>
              <a:t>So, why No Outsiders again?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279DB-AC7B-21BB-F9CD-3583119B8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286" y="5736772"/>
            <a:ext cx="10515600" cy="64702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hlinkClick r:id="rId2"/>
              </a:rPr>
              <a:t>My family is different (No Outsiders)</a:t>
            </a: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3E24D064-6E45-8C88-6EE1-60B8FD079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1548" y="1658274"/>
            <a:ext cx="4644528" cy="354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4702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7B1F3D-259D-93DC-65B0-9C36B7252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61D5A-24E3-610A-26DA-C8C2C644C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Please feel free to explore the resources…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4B48F-9B0C-FA61-1034-EE75219E6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942" y="1847396"/>
            <a:ext cx="11223171" cy="4351338"/>
          </a:xfrm>
        </p:spPr>
        <p:txBody>
          <a:bodyPr/>
          <a:lstStyle/>
          <a:p>
            <a:r>
              <a:rPr lang="en-GB" dirty="0"/>
              <a:t>All No Outsiders picture books that are used here at Coppice Academy</a:t>
            </a:r>
          </a:p>
          <a:p>
            <a:endParaRPr lang="en-GB" dirty="0"/>
          </a:p>
          <a:p>
            <a:r>
              <a:rPr lang="en-GB" dirty="0"/>
              <a:t>All No Outsiders sample lesson plans that are used by our staff here.</a:t>
            </a:r>
          </a:p>
          <a:p>
            <a:endParaRPr lang="en-GB" dirty="0"/>
          </a:p>
          <a:p>
            <a:r>
              <a:rPr lang="en-GB" dirty="0"/>
              <a:t>Video testimonials from a range of key stakeholders (on </a:t>
            </a:r>
            <a:r>
              <a:rPr lang="en-GB" dirty="0" err="1"/>
              <a:t>Ipads</a:t>
            </a:r>
            <a:r>
              <a:rPr lang="en-GB" dirty="0"/>
              <a:t>)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95B9BA4-ECBB-D4EC-887C-FD4FF137C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0559" y="4517273"/>
            <a:ext cx="2850881" cy="217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87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396</Words>
  <Application>Microsoft Office PowerPoint</Application>
  <PresentationFormat>Widescreen</PresentationFormat>
  <Paragraphs>71</Paragraphs>
  <Slides>20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Office Theme</vt:lpstr>
      <vt:lpstr>PowerPoint Presentation</vt:lpstr>
      <vt:lpstr>A few points before we begin…</vt:lpstr>
      <vt:lpstr>What is No Outsiders?</vt:lpstr>
      <vt:lpstr>Legal Preface</vt:lpstr>
      <vt:lpstr>KCSIE (2025)</vt:lpstr>
      <vt:lpstr>PowerPoint Presentation</vt:lpstr>
      <vt:lpstr>What does No Outsiders look like here?</vt:lpstr>
      <vt:lpstr>Whole School Provision</vt:lpstr>
      <vt:lpstr>Year 3</vt:lpstr>
      <vt:lpstr>Year 4</vt:lpstr>
      <vt:lpstr>Year 5</vt:lpstr>
      <vt:lpstr>Year 6</vt:lpstr>
      <vt:lpstr>PowerPoint Presentation</vt:lpstr>
      <vt:lpstr>PowerPoint Presentation</vt:lpstr>
      <vt:lpstr>Common FAQs</vt:lpstr>
      <vt:lpstr>Common FAQs</vt:lpstr>
      <vt:lpstr>Common FAQs</vt:lpstr>
      <vt:lpstr>Common FAQs</vt:lpstr>
      <vt:lpstr>So, why No Outsiders again?</vt:lpstr>
      <vt:lpstr>Please feel free to explore the resources…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 Smith</dc:creator>
  <cp:lastModifiedBy>HJagpal</cp:lastModifiedBy>
  <cp:revision>4</cp:revision>
  <dcterms:created xsi:type="dcterms:W3CDTF">2026-01-09T10:45:19Z</dcterms:created>
  <dcterms:modified xsi:type="dcterms:W3CDTF">2026-01-26T09:14:39Z</dcterms:modified>
</cp:coreProperties>
</file>