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5" r:id="rId1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DD1C51-4B33-4759-BD72-72A425C4C688}" v="1" dt="2026-03-18T16:13:22.5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p:scale>
          <a:sx n="140" d="100"/>
          <a:sy n="140" d="100"/>
        </p:scale>
        <p:origin x="156" y="-12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a:t>
            </a:r>
            <a:r>
              <a:rPr lang="en-GB" sz="850" dirty="0">
                <a:latin typeface="Calibri" panose="020F0502020204030204" pitchFamily="34" charset="0"/>
                <a:ea typeface="Calibri" panose="020F0502020204030204" pitchFamily="34" charset="0"/>
                <a:cs typeface="Calibri" panose="020F0502020204030204" pitchFamily="34" charset="0"/>
              </a:rPr>
              <a:t>5</a:t>
            </a:r>
            <a:r>
              <a:rPr lang="en-GB" sz="850" dirty="0">
                <a:effectLst/>
                <a:latin typeface="Calibri" panose="020F0502020204030204" pitchFamily="34" charset="0"/>
                <a:ea typeface="Calibri" panose="020F0502020204030204" pitchFamily="34" charset="0"/>
                <a:cs typeface="Calibri" panose="020F0502020204030204" pitchFamily="34" charset="0"/>
              </a:rPr>
              <a:t>/26.</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128159038"/>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74% of Year 6 pupils now able to meet expected Swimming standard</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16 Year 6 pupils received 8 hours of Swimming provision over 4-week block</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30 Year 3 pupils received 8 hours of Swimming provision over 4-week block</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Effective re-scheduling of Swimming from Autumn to Summer term</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Reduction in Swimming costs and transport from GSA to Tudor Grange</a:t>
                      </a:r>
                    </a:p>
                    <a:p>
                      <a:endParaRPr lang="en-US" sz="9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a:txBody>
                    <a:bodyPr/>
                    <a:lstStyle/>
                    <a:p>
                      <a:pPr marL="0" indent="0">
                        <a:buFont typeface="Arial" panose="020B0604020202020204" pitchFamily="34" charset="0"/>
                        <a:buNone/>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vMerge="1">
                  <a:txBody>
                    <a:bodyPr/>
                    <a:lstStyle/>
                    <a:p>
                      <a:endParaRPr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054351631"/>
              </p:ext>
            </p:extLst>
          </p:nvPr>
        </p:nvGraphicFramePr>
        <p:xfrm>
          <a:off x="201820" y="631508"/>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32850">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35 weeks of teacher CPD through SDUK for Year 3 &amp; Year 4 teachers x 1 hour weekly</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4 weeks of Cricket coaching from Warwickshire CC for Years 4 &amp; 5</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2 weeks of Tag Rugby Coaching for Year 6</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Hockey Staff CPD delivered in Autumn term by SGO Julie </a:t>
                      </a:r>
                      <a:r>
                        <a:rPr lang="en-US" sz="700" dirty="0" err="1">
                          <a:latin typeface="Calibri" panose="020F0502020204030204" pitchFamily="34" charset="0"/>
                          <a:cs typeface="Calibri" panose="020F0502020204030204" pitchFamily="34" charset="0"/>
                        </a:rPr>
                        <a:t>Chrysostomou</a:t>
                      </a: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Use of expert PE teaching in Year 5 to deliver high-quality PE lessons to both classes</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Not able to support additional teachers through SDUK coaching due to high priority for Years 3 &amp; 4</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Potential de-skilling of staff member by using partner teacher</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UTX Parkour coaching unable to provide provision for Year 6 in Spring term</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12 x half-term after-school clubs across school year for Years 3, 4, 5 &amp; 6 through SDUK</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6  x half-term after-school Dance clubs through Stardust Dance. </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4 x half-term after-school Year 5 &amp; 6 Boys’ and Girls’ Football Clubs</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1 x half-term after-school Year 3 &amp; 4 Boys’ and Girls’ Football Clubs</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2 x weekly additional Active Lunchtime support from Solihull Moors Foundation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Specific, robust tracking of least active pupils using Arbor throughout year</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Less opportunities for SEND-specific clubs from last year</a:t>
                      </a:r>
                    </a:p>
                    <a:p>
                      <a:pPr marL="171450" indent="-171450">
                        <a:buFont typeface="Arial" panose="020B0604020202020204" pitchFamily="34" charset="0"/>
                        <a:buChar char="•"/>
                      </a:pPr>
                      <a:endParaRPr lang="en-US" sz="7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Greater Pupil Voice needed for Curriculum and after-school Club provision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89653733"/>
              </p:ext>
            </p:extLst>
          </p:nvPr>
        </p:nvGraphicFramePr>
        <p:xfrm>
          <a:off x="304799" y="633397"/>
          <a:ext cx="5530128" cy="3413760"/>
        </p:xfrm>
        <a:graphic>
          <a:graphicData uri="http://schemas.openxmlformats.org/drawingml/2006/table">
            <a:tbl>
              <a:tblPr firstRow="1" bandRow="1">
                <a:tableStyleId>{5C22544A-7EE6-4342-B048-85BDC9FD1C3A}</a:tableStyleId>
              </a:tblPr>
              <a:tblGrid>
                <a:gridCol w="1569494">
                  <a:extLst>
                    <a:ext uri="{9D8B030D-6E8A-4147-A177-3AD203B41FA5}">
                      <a16:colId xmlns:a16="http://schemas.microsoft.com/office/drawing/2014/main" val="1397519339"/>
                    </a:ext>
                  </a:extLst>
                </a:gridCol>
                <a:gridCol w="2152777">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3. </a:t>
                      </a:r>
                      <a:r>
                        <a:rPr lang="en-US" sz="6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600" b="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Range of hugely successful whole school community events: Sports Day, Mini London Marathon, </a:t>
                      </a:r>
                      <a:r>
                        <a:rPr lang="en-US" sz="600" dirty="0" err="1">
                          <a:latin typeface="Calibri" panose="020F0502020204030204" pitchFamily="34" charset="0"/>
                          <a:cs typeface="Calibri" panose="020F0502020204030204" pitchFamily="34" charset="0"/>
                        </a:rPr>
                        <a:t>Colour</a:t>
                      </a:r>
                      <a:r>
                        <a:rPr lang="en-US" sz="600" dirty="0">
                          <a:latin typeface="Calibri" panose="020F0502020204030204" pitchFamily="34" charset="0"/>
                          <a:cs typeface="Calibri" panose="020F0502020204030204" pitchFamily="34" charset="0"/>
                        </a:rPr>
                        <a:t> Run, Tri-Golf and Olympian visit. </a:t>
                      </a: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Effective use of school social media to raise profile of PE and School Sport</a:t>
                      </a:r>
                    </a:p>
                    <a:p>
                      <a:pPr marL="0" indent="0">
                        <a:buFont typeface="Arial" panose="020B0604020202020204" pitchFamily="34" charset="0"/>
                        <a:buNone/>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Start of partnership with Solihull Moors Foundation and introduction of Summer Holiday Camp at Coppice Academy</a:t>
                      </a: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Use of filmed ‘Good News’ stories to raise profile of PE and School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Limited opportunities for Intra-School competitions e.g. House Competitions</a:t>
                      </a:r>
                    </a:p>
                    <a:p>
                      <a:pPr marL="0" indent="0">
                        <a:buFont typeface="Arial" panose="020B0604020202020204" pitchFamily="34" charset="0"/>
                        <a:buNone/>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4. </a:t>
                      </a: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Equal access for both boys and girls in all sporting opportunities</a:t>
                      </a: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Participation in both Boys’ and Girls’ football leagues and tournaments</a:t>
                      </a: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US" sz="600" dirty="0">
                          <a:latin typeface="Calibri" panose="020F0502020204030204" pitchFamily="34" charset="0"/>
                          <a:cs typeface="Calibri" panose="020F0502020204030204" pitchFamily="34" charset="0"/>
                        </a:rPr>
                        <a:t>Broader range of sports offered e.g. Tri Golf, Mini London Marathon</a:t>
                      </a:r>
                    </a:p>
                    <a:p>
                      <a:pPr marL="171450" indent="-171450">
                        <a:buFont typeface="Arial" panose="020B0604020202020204" pitchFamily="34" charset="0"/>
                        <a:buChar cha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Calibri" panose="020F0502020204030204" pitchFamily="34" charset="0"/>
                          <a:cs typeface="Calibri" panose="020F0502020204030204" pitchFamily="34" charset="0"/>
                        </a:rPr>
                        <a:t>Need for broader range of sports in PE Curriculum next year e.g. Tri Golf, Ultimate Frisbee and opportunities for different experiences e.g. Boccia and Cornhole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5. </a:t>
                      </a:r>
                      <a:r>
                        <a:rPr lang="en-US" sz="6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Calibri" panose="020F0502020204030204" pitchFamily="34" charset="0"/>
                          <a:cs typeface="Calibri" panose="020F0502020204030204" pitchFamily="34" charset="0"/>
                        </a:rPr>
                        <a:t>Regular participation in both Boys’ and Girls’ football fixtures and tournaments across Autumn and Spring terms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Calibri" panose="020F0502020204030204" pitchFamily="34" charset="0"/>
                          <a:cs typeface="Calibri" panose="020F0502020204030204" pitchFamily="34" charset="0"/>
                        </a:rPr>
                        <a:t>Regular participation in SGO </a:t>
                      </a:r>
                      <a:r>
                        <a:rPr lang="en-US" sz="600" dirty="0" err="1">
                          <a:latin typeface="Calibri" panose="020F0502020204030204" pitchFamily="34" charset="0"/>
                          <a:cs typeface="Calibri" panose="020F0502020204030204" pitchFamily="34" charset="0"/>
                        </a:rPr>
                        <a:t>organised</a:t>
                      </a:r>
                      <a:r>
                        <a:rPr lang="en-US" sz="600" dirty="0">
                          <a:latin typeface="Calibri" panose="020F0502020204030204" pitchFamily="34" charset="0"/>
                          <a:cs typeface="Calibri" panose="020F0502020204030204" pitchFamily="34" charset="0"/>
                        </a:rPr>
                        <a:t> festivals, events and competitions e.g. Athletics, Basketball x 2, Cheerleading, Cricket x 2, Dance, Dodgeball, Football, My Commonwealth PB, SEND Rowing and Tag Rugby</a:t>
                      </a:r>
                    </a:p>
                    <a:p>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Calibri" panose="020F0502020204030204" pitchFamily="34" charset="0"/>
                          <a:cs typeface="Calibri" panose="020F0502020204030204" pitchFamily="34" charset="0"/>
                        </a:rPr>
                        <a:t>Limited participation in SEND-specific events e.g. Rowing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latin typeface="Calibri" panose="020F0502020204030204" pitchFamily="34" charset="0"/>
                          <a:cs typeface="Calibri" panose="020F0502020204030204" pitchFamily="34" charset="0"/>
                        </a:rPr>
                        <a:t>Greater variation in supporting staff needed for different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299537720"/>
              </p:ext>
            </p:extLst>
          </p:nvPr>
        </p:nvGraphicFramePr>
        <p:xfrm>
          <a:off x="276748" y="921263"/>
          <a:ext cx="5566316" cy="3032669"/>
        </p:xfrm>
        <a:graphic>
          <a:graphicData uri="http://schemas.openxmlformats.org/drawingml/2006/table">
            <a:tbl>
              <a:tblPr firstRow="1" bandRow="1">
                <a:tableStyleId>{5C22544A-7EE6-4342-B048-85BDC9FD1C3A}</a:tableStyleId>
              </a:tblPr>
              <a:tblGrid>
                <a:gridCol w="1723189">
                  <a:extLst>
                    <a:ext uri="{9D8B030D-6E8A-4147-A177-3AD203B41FA5}">
                      <a16:colId xmlns:a16="http://schemas.microsoft.com/office/drawing/2014/main" val="1397519339"/>
                    </a:ext>
                  </a:extLst>
                </a:gridCol>
                <a:gridCol w="2023439">
                  <a:extLst>
                    <a:ext uri="{9D8B030D-6E8A-4147-A177-3AD203B41FA5}">
                      <a16:colId xmlns:a16="http://schemas.microsoft.com/office/drawing/2014/main" val="279180329"/>
                    </a:ext>
                  </a:extLst>
                </a:gridCol>
                <a:gridCol w="1819688">
                  <a:extLst>
                    <a:ext uri="{9D8B030D-6E8A-4147-A177-3AD203B41FA5}">
                      <a16:colId xmlns:a16="http://schemas.microsoft.com/office/drawing/2014/main" val="141948334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To increase participation in intra-school competitions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latin typeface="Calibri" panose="020F0502020204030204" pitchFamily="34" charset="0"/>
                          <a:cs typeface="Calibri" panose="020F0502020204030204" pitchFamily="34" charset="0"/>
                        </a:rPr>
                        <a:t>Pupils need greater exposure to competitive events to prepare for inter-school competitions and tournaments – which may lead to more success and achievement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Termly House competitions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Boys vs Girls end of year  football match</a:t>
                      </a:r>
                    </a:p>
                    <a:p>
                      <a:pPr algn="l">
                        <a:lnSpc>
                          <a:spcPct val="100000"/>
                        </a:lnSpc>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 sustain participation in inter-school fixtures, competitions and tournaments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Pupils to be given more opportunities to represent Coppice Academy in local SGO/SSP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SGO Calendar events to be booked from Sept 2026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58191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To plan and adapt PE budget spending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Huge reduction in funding for 26/27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Use of PE money to support CPD &amp; staff delivery of high-quality PE lesson and sign-up to SSP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effective tracking of least active pupils participating in after-school clubs, competitions and extra-curricular clubs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Easier identification of least active pupils and necessary interventions made mid-year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Autumn term ASC Parent survey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Use of Arbor to track ASC and event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
        <p:nvSpPr>
          <p:cNvPr id="2" name="TextBox 1">
            <a:extLst>
              <a:ext uri="{FF2B5EF4-FFF2-40B4-BE49-F238E27FC236}">
                <a16:creationId xmlns:a16="http://schemas.microsoft.com/office/drawing/2014/main" id="{8A66BFF4-9B1D-3C33-FAAB-88181A138AF3}"/>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spTree>
    <p:extLst>
      <p:ext uri="{BB962C8B-B14F-4D97-AF65-F5344CB8AC3E}">
        <p14:creationId xmlns:p14="http://schemas.microsoft.com/office/powerpoint/2010/main" val="7605994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DF0DDE4B0E6FC49B86D18B782C51E68" ma:contentTypeVersion="10" ma:contentTypeDescription="Create a new document." ma:contentTypeScope="" ma:versionID="818ed3bb445c4a25fae811d933ea8047">
  <xsd:schema xmlns:xsd="http://www.w3.org/2001/XMLSchema" xmlns:xs="http://www.w3.org/2001/XMLSchema" xmlns:p="http://schemas.microsoft.com/office/2006/metadata/properties" xmlns:ns2="52535cde-0c45-4b1d-9c3d-0ca82a116a4e" xmlns:ns3="32a070c7-054e-4a08-8d8d-e03b9bb3668c" targetNamespace="http://schemas.microsoft.com/office/2006/metadata/properties" ma:root="true" ma:fieldsID="db47575bf2f7dcdad251c9852d6fa225" ns2:_="" ns3:_="">
    <xsd:import namespace="52535cde-0c45-4b1d-9c3d-0ca82a116a4e"/>
    <xsd:import namespace="32a070c7-054e-4a08-8d8d-e03b9bb3668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535cde-0c45-4b1d-9c3d-0ca82a116a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a070c7-054e-4a08-8d8d-e03b9bb3668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BD64336-5182-4ABA-A058-3F6B9267D8E2}">
  <ds:schemaRefs>
    <ds:schemaRef ds:uri="http://schemas.microsoft.com/sharepoint/v3/contenttype/forms"/>
  </ds:schemaRefs>
</ds:datastoreItem>
</file>

<file path=customXml/itemProps2.xml><?xml version="1.0" encoding="utf-8"?>
<ds:datastoreItem xmlns:ds="http://schemas.openxmlformats.org/officeDocument/2006/customXml" ds:itemID="{B14483E6-BA71-40C0-968A-9C4FD5BE1A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535cde-0c45-4b1d-9c3d-0ca82a116a4e"/>
    <ds:schemaRef ds:uri="32a070c7-054e-4a08-8d8d-e03b9bb366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381DB9E-91FE-4E63-BD04-2DB51730B132}">
  <ds:schemaRefs>
    <ds:schemaRef ds:uri="http://schemas.microsoft.com/office/2006/metadata/properties"/>
    <ds:schemaRef ds:uri="http://schemas.microsoft.com/office/infopath/2007/PartnerControls"/>
    <ds:schemaRef ds:uri="627a35df-65bb-4490-87f7-867999febe95"/>
    <ds:schemaRef ds:uri="f9038158-1fd3-4ed4-bf6b-92117df8fa9b"/>
  </ds:schemaRefs>
</ds:datastoreItem>
</file>

<file path=docProps/app.xml><?xml version="1.0" encoding="utf-8"?>
<Properties xmlns="http://schemas.openxmlformats.org/officeDocument/2006/extended-properties" xmlns:vt="http://schemas.openxmlformats.org/officeDocument/2006/docPropsVTypes">
  <Template>Office Theme</Template>
  <TotalTime>378</TotalTime>
  <Words>1221</Words>
  <Application>Microsoft Office PowerPoint</Application>
  <PresentationFormat>Custom</PresentationFormat>
  <Paragraphs>150</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Chris Smith</cp:lastModifiedBy>
  <cp:revision>18</cp:revision>
  <dcterms:created xsi:type="dcterms:W3CDTF">2025-10-08T18:09:30Z</dcterms:created>
  <dcterms:modified xsi:type="dcterms:W3CDTF">2026-07-14T12:43:08Z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0x010100FDF0DDE4B0E6FC49B86D18B782C51E68</vt:lpwstr>
  </property>
  <property fmtid="{D5CDD505-2E9C-101B-9397-08002B2CF9AE}" pid="3" name="MediaServiceImageTags">
    <vt:lpwstr/>
  </property>
</Properties>
</file>