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0" r:id="rId5"/>
    <p:sldId id="261" r:id="rId6"/>
    <p:sldId id="267" r:id="rId7"/>
    <p:sldId id="266" r:id="rId8"/>
    <p:sldId id="264" r:id="rId9"/>
    <p:sldId id="263" r:id="rId10"/>
    <p:sldId id="259" r:id="rId11"/>
    <p:sldId id="262" r:id="rId12"/>
    <p:sldId id="265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E10C2E-DA2F-48CA-AA4B-19A192CA56E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EBBABD-8F37-45EA-B1D2-385CB32199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975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6EED8-4E4D-48D0-B60C-92BAB52D0D2D}" type="datetime1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60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1024D-CDF1-4C1E-B109-8C834667B87F}" type="datetime1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308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B13A-0F95-4972-823B-8F5F7F495AAE}" type="datetime1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34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7A046-334A-4C41-888A-3E8E8CE3ED05}" type="datetime1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741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A8F23-3E5F-4AAF-AF35-18EE73B76BAA}" type="datetime1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6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4CCE3-BB70-407A-9677-9E39F60E5D6D}" type="datetime1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517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662EF2-F26D-4780-997E-F599B88ABFF8}" type="datetime1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573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0A39-3023-42FD-ADF3-BC06EA12700F}" type="datetime1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546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36151-D8A3-42F1-9C4A-E188F18634F0}" type="datetime1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002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553CC-A511-4D82-BFD9-0CDF71B6F927}" type="datetime1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825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090D9-4E90-4498-9029-6378E11B7F64}" type="datetime1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Chris Sarah Vicki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33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43936-2DB6-490C-9B33-35736845CFAA}" type="datetime1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Chris Sarah Vicki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55BCC4-6598-4AEB-B480-174DB2235B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221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pp.century.tech/login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mailto:office@coppice.solihull.sch.uk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600497" y="2156126"/>
            <a:ext cx="4435365" cy="1515734"/>
          </a:xfrm>
        </p:spPr>
        <p:txBody>
          <a:bodyPr>
            <a:normAutofit fontScale="90000"/>
          </a:bodyPr>
          <a:lstStyle/>
          <a:p>
            <a:r>
              <a:rPr lang="en-GB" sz="9600" b="1" dirty="0">
                <a:solidFill>
                  <a:srgbClr val="0070C0"/>
                </a:solidFill>
                <a:latin typeface="Twinkl" panose="02000000000000000000" pitchFamily="2" charset="0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00496" y="4296582"/>
            <a:ext cx="4435366" cy="1655762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Twinkl" panose="02000000000000000000" pitchFamily="2" charset="0"/>
              </a:rPr>
              <a:t>Year 5</a:t>
            </a:r>
          </a:p>
          <a:p>
            <a:r>
              <a:rPr lang="en-GB" sz="4800" b="1" dirty="0">
                <a:latin typeface="Twinkl" panose="02000000000000000000" pitchFamily="2" charset="0"/>
              </a:rPr>
              <a:t>2025 -2026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2236B77-C584-1685-7595-AB7D0021ED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8958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363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Year 5 Teachers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86882"/>
            <a:ext cx="10515600" cy="4351338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Twinkl" panose="02000000000000000000" pitchFamily="2" charset="0"/>
              </a:rPr>
              <a:t> Mr Fraser – 5F</a:t>
            </a:r>
          </a:p>
          <a:p>
            <a:endParaRPr lang="en-GB" sz="4400" dirty="0">
              <a:latin typeface="Twinkl" panose="02000000000000000000" pitchFamily="2" charset="0"/>
            </a:endParaRPr>
          </a:p>
          <a:p>
            <a:r>
              <a:rPr lang="en-GB" sz="4400" dirty="0">
                <a:latin typeface="Twinkl" panose="02000000000000000000" pitchFamily="2" charset="0"/>
              </a:rPr>
              <a:t> Miss Wright – 5W </a:t>
            </a:r>
          </a:p>
          <a:p>
            <a:endParaRPr lang="en-GB" sz="4400" dirty="0">
              <a:latin typeface="Twinkl" panose="02000000000000000000" pitchFamily="2" charset="0"/>
            </a:endParaRPr>
          </a:p>
          <a:p>
            <a:r>
              <a:rPr lang="en-GB" sz="4400" dirty="0">
                <a:latin typeface="Twinkl" panose="02000000000000000000" pitchFamily="2" charset="0"/>
              </a:rPr>
              <a:t> Miss Ridsdale – TA Support</a:t>
            </a:r>
          </a:p>
          <a:p>
            <a:pPr marL="0" indent="0">
              <a:buNone/>
            </a:pPr>
            <a:endParaRPr lang="en-GB" sz="4400" dirty="0"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04DB8F-5211-9CA3-3356-17D9DE4C5A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762" y="0"/>
            <a:ext cx="2505308" cy="250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040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32509" y="22946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Twinkl" panose="02000000000000000000" pitchFamily="2" charset="0"/>
              </a:rPr>
              <a:t>Timetables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32509" y="1348509"/>
            <a:ext cx="11785599" cy="4662199"/>
          </a:xfrm>
        </p:spPr>
        <p:txBody>
          <a:bodyPr>
            <a:no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PE days: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5F – Tuesday and Thursday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5W – Tuesday and Friday </a:t>
            </a:r>
          </a:p>
          <a:p>
            <a:pPr marL="0" indent="0">
              <a:buNone/>
            </a:pPr>
            <a:endParaRPr lang="en-GB" sz="1500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Guitars : Wednesday </a:t>
            </a:r>
          </a:p>
          <a:p>
            <a:endParaRPr lang="en-GB" sz="1500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 Homework given on a Wednesday and due the following Wednesday (Century/Writing)</a:t>
            </a:r>
          </a:p>
          <a:p>
            <a:pPr marL="0" indent="0">
              <a:buNone/>
            </a:pPr>
            <a:endParaRPr lang="en-GB" sz="1500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 Forest School Friday – throughout the year, we will dojo to remind when this is happening 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(old clothes and wellies will be needed for this)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0B9C3-DB8E-C506-D85A-FCE74DDDBE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148" y="0"/>
            <a:ext cx="2052921" cy="205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006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933" y="146741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073" y="1825625"/>
            <a:ext cx="11612773" cy="4705804"/>
          </a:xfrm>
        </p:spPr>
        <p:txBody>
          <a:bodyPr>
            <a:normAutofit/>
          </a:bodyPr>
          <a:lstStyle/>
          <a:p>
            <a:r>
              <a:rPr lang="en-GB" dirty="0">
                <a:latin typeface="Twinkl" panose="02000000000000000000" pitchFamily="2" charset="0"/>
              </a:rPr>
              <a:t>White shirts / polo shirts (shirts and ties after October Half Term please).</a:t>
            </a:r>
          </a:p>
          <a:p>
            <a:r>
              <a:rPr lang="en-GB" dirty="0">
                <a:latin typeface="Twinkl" panose="02000000000000000000" pitchFamily="2" charset="0"/>
              </a:rPr>
              <a:t>Blue skirts (or blue check summer dresses until Oct Half Term) / 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grey trousers or shorts</a:t>
            </a:r>
          </a:p>
          <a:p>
            <a:r>
              <a:rPr lang="en-GB" dirty="0">
                <a:latin typeface="Twinkl" panose="02000000000000000000" pitchFamily="2" charset="0"/>
              </a:rPr>
              <a:t>Navy jumper or cardigan – with school logo if you prefer</a:t>
            </a:r>
          </a:p>
          <a:p>
            <a:r>
              <a:rPr lang="en-GB" dirty="0">
                <a:latin typeface="Twinkl" panose="02000000000000000000" pitchFamily="2" charset="0"/>
              </a:rPr>
              <a:t>Dark socks and black shoes</a:t>
            </a:r>
          </a:p>
          <a:p>
            <a:r>
              <a:rPr lang="en-GB" dirty="0">
                <a:latin typeface="Twinkl" panose="02000000000000000000" pitchFamily="2" charset="0"/>
              </a:rPr>
              <a:t>Long hair needs to be tied up - blue / white / black hair bobbles</a:t>
            </a:r>
          </a:p>
          <a:p>
            <a:r>
              <a:rPr lang="en-GB" dirty="0">
                <a:latin typeface="Twinkl" panose="02000000000000000000" pitchFamily="2" charset="0"/>
              </a:rPr>
              <a:t>No jewellery (including earrings)</a:t>
            </a:r>
          </a:p>
          <a:p>
            <a:r>
              <a:rPr lang="en-GB" dirty="0">
                <a:latin typeface="Twinkl" panose="02000000000000000000" pitchFamily="2" charset="0"/>
              </a:rPr>
              <a:t>Watches may be worn (no smart watches).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07E45B-B041-C412-3A30-ADA2AAAA30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898" y="0"/>
            <a:ext cx="2072171" cy="2072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274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PE Kit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Plain white t-shirt (or new school logo PE shirt)</a:t>
            </a:r>
          </a:p>
          <a:p>
            <a:r>
              <a:rPr lang="en-GB" dirty="0">
                <a:latin typeface="Twinkl" panose="02000000000000000000" pitchFamily="2" charset="0"/>
              </a:rPr>
              <a:t>Navy jumper</a:t>
            </a:r>
          </a:p>
          <a:p>
            <a:r>
              <a:rPr lang="en-GB" dirty="0">
                <a:latin typeface="Twinkl" panose="02000000000000000000" pitchFamily="2" charset="0"/>
              </a:rPr>
              <a:t>Navy shorts / joggers </a:t>
            </a:r>
          </a:p>
          <a:p>
            <a:r>
              <a:rPr lang="en-GB" dirty="0">
                <a:latin typeface="Twinkl" panose="02000000000000000000" pitchFamily="2" charset="0"/>
              </a:rPr>
              <a:t>White socks</a:t>
            </a:r>
          </a:p>
          <a:p>
            <a:r>
              <a:rPr lang="en-GB" dirty="0">
                <a:latin typeface="Twinkl" panose="02000000000000000000" pitchFamily="2" charset="0"/>
              </a:rPr>
              <a:t>Trainers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3509B9-7A85-658F-7845-C215832947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762" y="0"/>
            <a:ext cx="2505308" cy="25053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909927-8F77-43F7-1CD4-1CDA0200064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05600" y="2364364"/>
            <a:ext cx="3400769" cy="439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50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427" y="45051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rgbClr val="0070C0"/>
                </a:solidFill>
                <a:latin typeface="Twinkl" panose="02000000000000000000" pitchFamily="2" charset="0"/>
              </a:rPr>
              <a:t>Rewards / 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806" y="1322489"/>
            <a:ext cx="11259208" cy="51458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winkl" panose="02000000000000000000" pitchFamily="2" charset="0"/>
              </a:rPr>
              <a:t>We use class dojo to record behaviour.  </a:t>
            </a:r>
          </a:p>
          <a:p>
            <a:r>
              <a:rPr lang="en-GB" sz="2400" dirty="0">
                <a:latin typeface="Twinkl" panose="02000000000000000000" pitchFamily="2" charset="0"/>
              </a:rPr>
              <a:t>Good behaviour in line with our values is rewarded with dojo points.  </a:t>
            </a:r>
          </a:p>
          <a:p>
            <a:r>
              <a:rPr lang="en-GB" sz="2400" dirty="0">
                <a:latin typeface="Twinkl" panose="02000000000000000000" pitchFamily="2" charset="0"/>
              </a:rPr>
              <a:t>At the end of each week, the child with the most points will be recognised in assembly and receive a certificate.</a:t>
            </a:r>
          </a:p>
          <a:p>
            <a:r>
              <a:rPr lang="en-GB" sz="2400" dirty="0">
                <a:latin typeface="Twinkl" panose="02000000000000000000" pitchFamily="2" charset="0"/>
              </a:rPr>
              <a:t>Negative behaviour is class will result in a warning being given. If behaviour continues, 2 minutes thinking time is given. If behaviour continues, this increases to 5 minutes and then it will be 10 minutes with Mr Smith (Phase Lead). </a:t>
            </a:r>
          </a:p>
          <a:p>
            <a:pPr marL="0" indent="0">
              <a:buNone/>
            </a:pPr>
            <a:r>
              <a:rPr lang="en-GB" sz="2400" dirty="0">
                <a:latin typeface="Twinkl" panose="02000000000000000000" pitchFamily="2" charset="0"/>
              </a:rPr>
              <a:t>  Children will pay this time back during break/lunch time. </a:t>
            </a:r>
          </a:p>
          <a:p>
            <a:r>
              <a:rPr lang="en-GB" sz="2400" dirty="0">
                <a:latin typeface="Twinkl" panose="02000000000000000000" pitchFamily="2" charset="0"/>
              </a:rPr>
              <a:t>We will endeavour to inform you of these events.</a:t>
            </a:r>
          </a:p>
          <a:p>
            <a:r>
              <a:rPr lang="en-GB" sz="2400" dirty="0">
                <a:latin typeface="Twinkl" panose="02000000000000000000" pitchFamily="2" charset="0"/>
              </a:rPr>
              <a:t>Serious bad behaviour  - physical incidents or bad language will be </a:t>
            </a:r>
            <a:br>
              <a:rPr lang="en-GB" sz="2400" dirty="0">
                <a:latin typeface="Twinkl" panose="02000000000000000000" pitchFamily="2" charset="0"/>
              </a:rPr>
            </a:br>
            <a:r>
              <a:rPr lang="en-GB" sz="2400" dirty="0">
                <a:latin typeface="Twinkl" panose="02000000000000000000" pitchFamily="2" charset="0"/>
              </a:rPr>
              <a:t>reported straight to Mr. Fowler or Mrs Green.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4720" y="4200939"/>
            <a:ext cx="2267350" cy="22673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69ABEB-7416-169E-5972-4D3E2E60A1E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262" y="0"/>
            <a:ext cx="2136808" cy="2136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2529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930" y="177263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Year 5 Topics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0823" y="1449562"/>
            <a:ext cx="10515600" cy="4351338"/>
          </a:xfrm>
        </p:spPr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Autumn Term - Ancient Greece/Life in the Alps</a:t>
            </a:r>
          </a:p>
          <a:p>
            <a:r>
              <a:rPr lang="en-GB" dirty="0">
                <a:latin typeface="Twinkl" panose="02000000000000000000" pitchFamily="2" charset="0"/>
              </a:rPr>
              <a:t>Spring Term - Space / Tudor Life/Why do Oceans matter?</a:t>
            </a:r>
          </a:p>
          <a:p>
            <a:r>
              <a:rPr lang="en-GB" dirty="0">
                <a:latin typeface="Twinkl" panose="02000000000000000000" pitchFamily="2" charset="0"/>
              </a:rPr>
              <a:t>Summer Term – Anglo Saxons and Vikings/Life Cycles/The Desert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77778" y="3475941"/>
            <a:ext cx="2212048" cy="28359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1343" y="3796786"/>
            <a:ext cx="2961589" cy="21942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B39CD39-1E99-3B3E-5AD9-503E83B9CE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762" y="0"/>
            <a:ext cx="2505308" cy="2505308"/>
          </a:xfrm>
          <a:prstGeom prst="rect">
            <a:avLst/>
          </a:prstGeom>
        </p:spPr>
      </p:pic>
      <p:pic>
        <p:nvPicPr>
          <p:cNvPr id="1026" name="Picture 2" descr="5 Countries to Visit in the Alps | Exodus">
            <a:extLst>
              <a:ext uri="{FF2B5EF4-FFF2-40B4-BE49-F238E27FC236}">
                <a16:creationId xmlns:a16="http://schemas.microsoft.com/office/drawing/2014/main" id="{D2B492B9-10F4-C6F3-520A-6167BEED2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9979" y="3805238"/>
            <a:ext cx="3885896" cy="218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6999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16" y="250031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Books we are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Twinkl" panose="02000000000000000000" pitchFamily="2" charset="0"/>
              </a:rPr>
              <a:t>Ancient Greek (Non-Fiction text)</a:t>
            </a:r>
          </a:p>
          <a:p>
            <a:r>
              <a:rPr lang="en-GB" sz="3600" dirty="0">
                <a:latin typeface="Twinkl" panose="02000000000000000000" pitchFamily="2" charset="0"/>
              </a:rPr>
              <a:t>The Lion, The Witch and the Wardrobe by CS Lewis</a:t>
            </a:r>
          </a:p>
          <a:p>
            <a:r>
              <a:rPr lang="en-GB" sz="3600" dirty="0">
                <a:latin typeface="Twinkl" panose="02000000000000000000" pitchFamily="2" charset="0"/>
              </a:rPr>
              <a:t>Can you get Rainbows in Space? (Non-Fiction text)</a:t>
            </a:r>
          </a:p>
          <a:p>
            <a:r>
              <a:rPr lang="en-GB" sz="3600" dirty="0">
                <a:latin typeface="Twinkl" panose="02000000000000000000" pitchFamily="2" charset="0"/>
              </a:rPr>
              <a:t>Coming To England by Floella Benjamin</a:t>
            </a:r>
          </a:p>
          <a:p>
            <a:r>
              <a:rPr lang="en-GB" sz="3600" dirty="0">
                <a:latin typeface="Twinkl" panose="02000000000000000000" pitchFamily="2" charset="0"/>
              </a:rPr>
              <a:t>Kick by Mitch Johnson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538" b="96985" l="5929" r="98024">
                        <a14:foregroundMark x1="7115" y1="71859" x2="6719" y2="43719"/>
                        <a14:foregroundMark x1="6719" y1="43719" x2="9486" y2="40704"/>
                        <a14:foregroundMark x1="34783" y1="90452" x2="98024" y2="67839"/>
                        <a14:foregroundMark x1="98024" y1="67839" x2="94071" y2="76382"/>
                        <a14:foregroundMark x1="34783" y1="94975" x2="46640" y2="97487"/>
                        <a14:foregroundMark x1="39130" y1="11055" x2="30830" y2="753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063050" y="4403493"/>
            <a:ext cx="2980006" cy="23439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82598C-6F9A-2814-8E6A-2C008F885C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6762" y="0"/>
            <a:ext cx="2505308" cy="250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0650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930" y="84499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Educational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210" y="1410062"/>
            <a:ext cx="10515600" cy="4351338"/>
          </a:xfrm>
        </p:spPr>
        <p:txBody>
          <a:bodyPr/>
          <a:lstStyle/>
          <a:p>
            <a:r>
              <a:rPr lang="en-GB" dirty="0">
                <a:latin typeface="Twinkl" panose="02000000000000000000" pitchFamily="2" charset="0"/>
              </a:rPr>
              <a:t>We are going to see the Royal Ballet in November.  </a:t>
            </a:r>
            <a:br>
              <a:rPr lang="en-GB" dirty="0">
                <a:latin typeface="Twinkl" panose="02000000000000000000" pitchFamily="2" charset="0"/>
              </a:rPr>
            </a:br>
            <a:endParaRPr lang="en-GB" sz="2000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We will be taking the children to the Space Centre in the Spring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term to enhance their learning during their Science 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Space topic. </a:t>
            </a:r>
            <a:br>
              <a:rPr lang="en-GB" dirty="0">
                <a:latin typeface="Twinkl" panose="02000000000000000000" pitchFamily="2" charset="0"/>
              </a:rPr>
            </a:br>
            <a:endParaRPr lang="en-GB" sz="1800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We will also hopefully be visiting the Sea Life 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Centre, in Birmingham, during our Oceans topic.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1320197-CE7C-FD56-7C40-75F93AE4CE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647" y="0"/>
            <a:ext cx="2120297" cy="212029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BCF28DC-4086-DB44-9937-962E8D9CA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9921" y="5023478"/>
            <a:ext cx="3791590" cy="14758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7E0DDDF-2328-578B-B8F3-718194352A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4293" y="4777489"/>
            <a:ext cx="3451993" cy="196782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11796C0-5F76-A38F-93C6-D26072D27E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92284" y="2692082"/>
            <a:ext cx="2846491" cy="311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027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558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On the Playground…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195" y="1617678"/>
            <a:ext cx="10515600" cy="45577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b="1" u="sng" dirty="0">
                <a:latin typeface="Twinkl" panose="02000000000000000000" pitchFamily="2" charset="0"/>
              </a:rPr>
              <a:t>Peer mediators:</a:t>
            </a:r>
          </a:p>
          <a:p>
            <a:r>
              <a:rPr lang="en-GB" dirty="0">
                <a:latin typeface="Twinkl" panose="02000000000000000000" pitchFamily="2" charset="0"/>
              </a:rPr>
              <a:t>24 Y5 children will be trained to help resolve any disagreements on the playground.</a:t>
            </a:r>
          </a:p>
          <a:p>
            <a:r>
              <a:rPr lang="en-GB" dirty="0">
                <a:latin typeface="Twinkl" panose="02000000000000000000" pitchFamily="2" charset="0"/>
              </a:rPr>
              <a:t>They do this in a restorative manner, helping children to solve their own problems and come up with constructive solutions.</a:t>
            </a:r>
          </a:p>
          <a:p>
            <a:r>
              <a:rPr lang="en-GB" dirty="0">
                <a:latin typeface="Twinkl" panose="02000000000000000000" pitchFamily="2" charset="0"/>
              </a:rPr>
              <a:t>2 days of training which will be given by Miss Wright, with booster sessions run across the year. </a:t>
            </a:r>
          </a:p>
          <a:p>
            <a:r>
              <a:rPr lang="en-GB" dirty="0">
                <a:latin typeface="Twinkl" panose="02000000000000000000" pitchFamily="2" charset="0"/>
              </a:rPr>
              <a:t>Will work on a rota in pairs.  </a:t>
            </a:r>
          </a:p>
          <a:p>
            <a:endParaRPr lang="en-GB" dirty="0">
              <a:latin typeface="Twinkl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392113-9916-A1BE-45DB-A2CF84E565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647" y="0"/>
            <a:ext cx="2120297" cy="212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22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285" t="7249" r="5937" b="9320"/>
          <a:stretch/>
        </p:blipFill>
        <p:spPr>
          <a:xfrm rot="20830953">
            <a:off x="10237217" y="4179994"/>
            <a:ext cx="1968244" cy="18923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806" y="89048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708" y="1315303"/>
            <a:ext cx="11084241" cy="4862512"/>
          </a:xfrm>
        </p:spPr>
        <p:txBody>
          <a:bodyPr>
            <a:normAutofit fontScale="92500"/>
          </a:bodyPr>
          <a:lstStyle/>
          <a:p>
            <a:r>
              <a:rPr lang="en-GB" dirty="0">
                <a:latin typeface="Twinkl" panose="02000000000000000000" pitchFamily="2" charset="0"/>
              </a:rPr>
              <a:t>All children are expected to read for 10 minutes, at least three 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times a  week, ideally though this would be every night.  Please 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sign their reading diary pages in their organiser to confirm they have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done so.  </a:t>
            </a:r>
          </a:p>
          <a:p>
            <a:r>
              <a:rPr lang="en-GB" dirty="0">
                <a:latin typeface="Twinkl" panose="02000000000000000000" pitchFamily="2" charset="0"/>
              </a:rPr>
              <a:t>Reading books need to be in school every day.</a:t>
            </a:r>
          </a:p>
          <a:p>
            <a:r>
              <a:rPr lang="en-GB" dirty="0">
                <a:latin typeface="Twinkl" panose="02000000000000000000" pitchFamily="2" charset="0"/>
              </a:rPr>
              <a:t>If they have read and bring their book in, the get 2 ticks on the class chart.  The class with the highest percentage on a Friday win extra playtime.</a:t>
            </a:r>
          </a:p>
          <a:p>
            <a:pPr marL="0" indent="0">
              <a:buNone/>
            </a:pPr>
            <a:endParaRPr lang="en-GB" sz="1500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Homework will be given on a Wednesday and due the following Wednesday. This will be done via Century. </a:t>
            </a:r>
          </a:p>
          <a:p>
            <a:r>
              <a:rPr lang="en-GB" dirty="0">
                <a:latin typeface="Twinkl" panose="02000000000000000000" pitchFamily="2" charset="0"/>
                <a:hlinkClick r:id="rId3"/>
              </a:rPr>
              <a:t>CENTURY</a:t>
            </a:r>
            <a:endParaRPr lang="en-GB" dirty="0">
              <a:latin typeface="Twinkl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FC2D63-D43B-B962-2A1F-21DF4A2248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647" y="0"/>
            <a:ext cx="2120297" cy="212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0116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057" y="-38636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6351" y="1223427"/>
            <a:ext cx="11108910" cy="482123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Twinkl" panose="02000000000000000000" pitchFamily="2" charset="0"/>
              </a:rPr>
              <a:t>Spellings will follow a similar format to last year.</a:t>
            </a:r>
          </a:p>
          <a:p>
            <a:r>
              <a:rPr lang="en-GB" dirty="0">
                <a:latin typeface="Twinkl" panose="02000000000000000000" pitchFamily="2" charset="0"/>
              </a:rPr>
              <a:t>We start the year with a 50-word common exception words baseline spelling test.</a:t>
            </a:r>
          </a:p>
          <a:p>
            <a:r>
              <a:rPr lang="en-GB" dirty="0">
                <a:latin typeface="Twinkl" panose="02000000000000000000" pitchFamily="2" charset="0"/>
              </a:rPr>
              <a:t>The each fortnight, a set of words will be displayed in the classroom.</a:t>
            </a:r>
          </a:p>
          <a:p>
            <a:r>
              <a:rPr lang="en-GB" dirty="0">
                <a:latin typeface="Twinkl" panose="02000000000000000000" pitchFamily="2" charset="0"/>
              </a:rPr>
              <a:t>Over the course of 2 weeks, the children will complete activities linked to the spelling patterns and be taught to identify these words in our learning across all subjects.</a:t>
            </a:r>
          </a:p>
          <a:p>
            <a:r>
              <a:rPr lang="en-GB" dirty="0">
                <a:latin typeface="Twinkl" panose="02000000000000000000" pitchFamily="2" charset="0"/>
              </a:rPr>
              <a:t>At the end of the fortnight, there will be a progress check on these words.  </a:t>
            </a:r>
          </a:p>
          <a:p>
            <a:r>
              <a:rPr lang="en-GB" dirty="0">
                <a:latin typeface="Twinkl" panose="02000000000000000000" pitchFamily="2" charset="0"/>
              </a:rPr>
              <a:t>Children are formally assessed at the end of each term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to ascertain progress with another 50-word spelling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challenge.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CCD30F5-E917-6CF1-EC7F-E2F2294CB92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647" y="0"/>
            <a:ext cx="2120297" cy="2120297"/>
          </a:xfrm>
          <a:prstGeom prst="rect">
            <a:avLst/>
          </a:prstGeom>
        </p:spPr>
      </p:pic>
      <p:pic>
        <p:nvPicPr>
          <p:cNvPr id="4098" name="Picture 2" descr="U call that spelling? | Somewhere in the Middle">
            <a:extLst>
              <a:ext uri="{FF2B5EF4-FFF2-40B4-BE49-F238E27FC236}">
                <a16:creationId xmlns:a16="http://schemas.microsoft.com/office/drawing/2014/main" id="{5DACA010-DF62-B28C-BDE9-C552194CF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540" y="4575476"/>
            <a:ext cx="3092253" cy="21181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9403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8976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Finally…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8976" y="1281553"/>
            <a:ext cx="11520037" cy="5174665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Twinkl" panose="02000000000000000000" pitchFamily="2" charset="0"/>
              </a:rPr>
              <a:t>If your child is worried or upset or you are concerned about</a:t>
            </a:r>
            <a:br>
              <a:rPr lang="en-GB" dirty="0"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anything at all, please get in touch.</a:t>
            </a:r>
            <a:br>
              <a:rPr lang="en-GB" dirty="0">
                <a:latin typeface="Twinkl" panose="02000000000000000000" pitchFamily="2" charset="0"/>
              </a:rPr>
            </a:br>
            <a:endParaRPr lang="en-GB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Class Dojo messages are checked regularly.</a:t>
            </a:r>
            <a:br>
              <a:rPr lang="en-GB" dirty="0">
                <a:latin typeface="Twinkl" panose="02000000000000000000" pitchFamily="2" charset="0"/>
              </a:rPr>
            </a:br>
            <a:endParaRPr lang="en-GB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Emails can be forwarded to us – please use the office email address</a:t>
            </a:r>
          </a:p>
          <a:p>
            <a:pPr marL="0" indent="0">
              <a:buNone/>
            </a:pPr>
            <a:r>
              <a:rPr lang="en-GB" dirty="0">
                <a:latin typeface="Twinkl" panose="02000000000000000000" pitchFamily="2" charset="0"/>
              </a:rPr>
              <a:t>	</a:t>
            </a:r>
            <a:r>
              <a:rPr lang="en-GB" u="sng" dirty="0">
                <a:solidFill>
                  <a:srgbClr val="0070C0"/>
                </a:solidFill>
                <a:latin typeface="Twinkl" panose="02000000000000000000" pitchFamily="2" charset="0"/>
                <a:hlinkClick r:id="rId2"/>
              </a:rPr>
              <a:t>office@coppice.solihull.sch.uk</a:t>
            </a:r>
            <a:br>
              <a:rPr lang="en-GB" u="sng" dirty="0">
                <a:solidFill>
                  <a:srgbClr val="0070C0"/>
                </a:solidFill>
                <a:latin typeface="Twinkl" panose="02000000000000000000" pitchFamily="2" charset="0"/>
              </a:rPr>
            </a:br>
            <a:br>
              <a:rPr lang="en-GB" u="sng" dirty="0">
                <a:solidFill>
                  <a:srgbClr val="0070C0"/>
                </a:solidFill>
                <a:latin typeface="Twinkl" panose="02000000000000000000" pitchFamily="2" charset="0"/>
              </a:rPr>
            </a:br>
            <a:r>
              <a:rPr lang="en-GB" dirty="0">
                <a:latin typeface="Twinkl" panose="02000000000000000000" pitchFamily="2" charset="0"/>
              </a:rPr>
              <a:t>Urgent messages and reports of absences – please telephone the office.</a:t>
            </a:r>
            <a:br>
              <a:rPr lang="en-GB" dirty="0">
                <a:latin typeface="Twinkl" panose="02000000000000000000" pitchFamily="2" charset="0"/>
              </a:rPr>
            </a:br>
            <a:endParaRPr lang="en-GB" dirty="0">
              <a:latin typeface="Twinkl" panose="02000000000000000000" pitchFamily="2" charset="0"/>
            </a:endParaRPr>
          </a:p>
          <a:p>
            <a:r>
              <a:rPr lang="en-GB" dirty="0">
                <a:latin typeface="Twinkl" panose="02000000000000000000" pitchFamily="2" charset="0"/>
              </a:rPr>
              <a:t>Please do come to speak to us at the end of the school day if you have any questions. </a:t>
            </a:r>
          </a:p>
          <a:p>
            <a:endParaRPr lang="en-GB" dirty="0">
              <a:latin typeface="Twinkl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B5B1CA-5910-6CB9-EF1B-F6C55F0A70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647" y="0"/>
            <a:ext cx="2120297" cy="212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6692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218" y="1750706"/>
            <a:ext cx="10515600" cy="1325563"/>
          </a:xfrm>
        </p:spPr>
        <p:txBody>
          <a:bodyPr>
            <a:noAutofit/>
          </a:bodyPr>
          <a:lstStyle/>
          <a:p>
            <a:pPr algn="ctr"/>
            <a:b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</a:br>
            <a:r>
              <a:rPr lang="en-GB" sz="5000" b="1" dirty="0">
                <a:solidFill>
                  <a:srgbClr val="0070C0"/>
                </a:solidFill>
                <a:latin typeface="Twinkl" panose="02000000000000000000" pitchFamily="2" charset="0"/>
              </a:rPr>
              <a:t>We are looking forward to </a:t>
            </a:r>
            <a:br>
              <a:rPr lang="en-GB" sz="5000" b="1" dirty="0">
                <a:solidFill>
                  <a:srgbClr val="0070C0"/>
                </a:solidFill>
                <a:latin typeface="Twinkl" panose="02000000000000000000" pitchFamily="2" charset="0"/>
              </a:rPr>
            </a:br>
            <a:r>
              <a:rPr lang="en-GB" sz="5000" b="1" dirty="0">
                <a:solidFill>
                  <a:srgbClr val="0070C0"/>
                </a:solidFill>
                <a:latin typeface="Twinkl" panose="02000000000000000000" pitchFamily="2" charset="0"/>
              </a:rPr>
              <a:t>teaching your children this year.  </a:t>
            </a:r>
            <a:br>
              <a:rPr lang="en-GB" sz="5000" b="1" dirty="0">
                <a:solidFill>
                  <a:srgbClr val="0070C0"/>
                </a:solidFill>
                <a:latin typeface="Twinkl" panose="02000000000000000000" pitchFamily="2" charset="0"/>
              </a:rPr>
            </a:br>
            <a:r>
              <a:rPr lang="en-GB" sz="5000" b="1" dirty="0">
                <a:solidFill>
                  <a:srgbClr val="0070C0"/>
                </a:solidFill>
                <a:latin typeface="Twinkl" panose="02000000000000000000" pitchFamily="2" charset="0"/>
              </a:rPr>
              <a:t>Thank you for listening</a:t>
            </a:r>
            <a:r>
              <a:rPr lang="en-GB" sz="6600" b="1" dirty="0">
                <a:solidFill>
                  <a:srgbClr val="0070C0"/>
                </a:solidFill>
                <a:latin typeface="Twinkl" panose="02000000000000000000" pitchFamily="2" charset="0"/>
              </a:rPr>
              <a:t>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391189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endParaRPr lang="en-GB" dirty="0">
              <a:latin typeface="Twinkl" panose="02000000000000000000" pitchFamily="2" charset="0"/>
            </a:endParaRPr>
          </a:p>
          <a:p>
            <a:pPr marL="0" indent="0" algn="ctr">
              <a:buNone/>
            </a:pPr>
            <a:endParaRPr lang="en-GB" dirty="0">
              <a:latin typeface="Twinkl" panose="02000000000000000000" pitchFamily="2" charset="0"/>
            </a:endParaRPr>
          </a:p>
          <a:p>
            <a:pPr marL="0" indent="0" algn="ctr">
              <a:buNone/>
            </a:pPr>
            <a:r>
              <a:rPr lang="en-GB" sz="5500" dirty="0">
                <a:latin typeface="Twinkl" panose="02000000000000000000" pitchFamily="2" charset="0"/>
              </a:rPr>
              <a:t>Any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CFB485D-4CD9-B66E-D8FB-F6EFAA7B2A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647" y="0"/>
            <a:ext cx="2120297" cy="21202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EB7E46B-CA9F-5348-421A-B27BC7B74B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981"/>
            <a:ext cx="2120297" cy="212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062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3978</TotalTime>
  <Words>877</Words>
  <Application>Microsoft Office PowerPoint</Application>
  <PresentationFormat>Widescreen</PresentationFormat>
  <Paragraphs>83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Twinkl</vt:lpstr>
      <vt:lpstr>Office Theme</vt:lpstr>
      <vt:lpstr>Meet the Teacher</vt:lpstr>
      <vt:lpstr>Year 5 Teachers</vt:lpstr>
      <vt:lpstr>Timetables</vt:lpstr>
      <vt:lpstr>Uniform</vt:lpstr>
      <vt:lpstr>PE Kit</vt:lpstr>
      <vt:lpstr>Rewards / Consequences</vt:lpstr>
      <vt:lpstr>Year 5 Topics</vt:lpstr>
      <vt:lpstr>Books we are reading</vt:lpstr>
      <vt:lpstr>Educational Visits</vt:lpstr>
      <vt:lpstr>On the Playground…</vt:lpstr>
      <vt:lpstr>Homework</vt:lpstr>
      <vt:lpstr>Spellings</vt:lpstr>
      <vt:lpstr>Finally…</vt:lpstr>
      <vt:lpstr> We are looking forward to  teaching your children this year.   Thank you for listening.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the Teacher</dc:title>
  <dc:creator>Liz Crowford</dc:creator>
  <cp:lastModifiedBy>Vicki Wright</cp:lastModifiedBy>
  <cp:revision>42</cp:revision>
  <dcterms:created xsi:type="dcterms:W3CDTF">2022-09-14T07:57:10Z</dcterms:created>
  <dcterms:modified xsi:type="dcterms:W3CDTF">2025-09-09T09:52:56Z</dcterms:modified>
</cp:coreProperties>
</file>