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72" r:id="rId5"/>
    <p:sldId id="308" r:id="rId6"/>
    <p:sldId id="260" r:id="rId7"/>
    <p:sldId id="261" r:id="rId8"/>
    <p:sldId id="267" r:id="rId9"/>
    <p:sldId id="307" r:id="rId10"/>
    <p:sldId id="264" r:id="rId11"/>
    <p:sldId id="274" r:id="rId12"/>
    <p:sldId id="263" r:id="rId13"/>
    <p:sldId id="262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2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E10C2E-DA2F-48CA-AA4B-19A192CA56EB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EBBABD-8F37-45EA-B1D2-385CB3219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975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C901C-9C0A-4E28-9919-3DEE2D2A7AB4}" type="datetime1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F3A82-8508-40C1-A375-BA545A515D4F}" type="datetime1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308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7135-6E11-4179-BF72-D6F626AA0846}" type="datetime1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34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D6863-B438-4F1D-B4A3-8208CFE0BA55}" type="datetime1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741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C46C-895D-400D-80C1-919E0C3252F9}" type="datetime1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6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54F73-543E-4D13-93D5-86E03FD38775}" type="datetime1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517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5878-EBCB-4A95-80A0-C9EFE43041A5}" type="datetime1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573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31CDA-8415-4503-A8CB-1C2AE030278A}" type="datetime1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546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0EAB-485A-4292-947A-4ABE2CE098E9}" type="datetime1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002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3247D-DD91-44B9-9613-03D27476A5EF}" type="datetime1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825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E1E99-BEDE-41E4-AD04-81694FA17931}" type="datetime1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33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54DE2-0060-49D1-B44F-7CAFF4A1E7FF}" type="datetime1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Chris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221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office@coppice.solihull.sch.uk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5200" y="1383528"/>
            <a:ext cx="5925989" cy="3167510"/>
          </a:xfrm>
        </p:spPr>
        <p:txBody>
          <a:bodyPr anchor="b">
            <a:normAutofit/>
          </a:bodyPr>
          <a:lstStyle/>
          <a:p>
            <a:pPr algn="r"/>
            <a:r>
              <a:rPr lang="en-GB" sz="7400" b="1">
                <a:latin typeface="Arial" panose="020B0604020202020204" pitchFamily="34" charset="0"/>
                <a:cs typeface="Arial" panose="020B0604020202020204" pitchFamily="34" charset="0"/>
              </a:rPr>
              <a:t>Year 6 </a:t>
            </a:r>
            <a:br>
              <a:rPr lang="en-GB" sz="74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400" b="1">
                <a:latin typeface="Arial" panose="020B0604020202020204" pitchFamily="34" charset="0"/>
                <a:cs typeface="Arial" panose="020B0604020202020204" pitchFamily="34" charset="0"/>
              </a:rPr>
              <a:t>information </a:t>
            </a:r>
            <a:br>
              <a:rPr lang="en-GB" sz="74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7400" b="1">
                <a:latin typeface="Arial" panose="020B0604020202020204" pitchFamily="34" charset="0"/>
                <a:cs typeface="Arial" panose="020B0604020202020204" pitchFamily="34" charset="0"/>
              </a:rPr>
              <a:t>evening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1" y="4582814"/>
            <a:ext cx="5925987" cy="1312657"/>
          </a:xfrm>
        </p:spPr>
        <p:txBody>
          <a:bodyPr anchor="t">
            <a:normAutofit/>
          </a:bodyPr>
          <a:lstStyle/>
          <a:p>
            <a:pPr algn="r"/>
            <a:r>
              <a:rPr lang="en-GB" b="1"/>
              <a:t>2026 - 2027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699DF9-B604-8B13-712B-6F1862444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2377440" y="3246120"/>
            <a:ext cx="5605272" cy="365760"/>
          </a:xfrm>
        </p:spPr>
        <p:txBody>
          <a:bodyPr anchor="t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 sz="1150">
                <a:solidFill>
                  <a:schemeClr val="tx1">
                    <a:lumMod val="75000"/>
                    <a:lumOff val="25000"/>
                  </a:schemeClr>
                </a:solidFill>
              </a:rPr>
              <a:t>Chris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6DA0A2-EDE2-6FDB-40DB-8E4D175E8A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336" y="2209474"/>
            <a:ext cx="2591024" cy="248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363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41825"/>
            <a:ext cx="10515600" cy="886583"/>
          </a:xfrm>
        </p:spPr>
        <p:txBody>
          <a:bodyPr>
            <a:normAutofit/>
          </a:bodyPr>
          <a:lstStyle/>
          <a:p>
            <a:r>
              <a:rPr lang="en-GB" sz="4500" b="1" dirty="0">
                <a:solidFill>
                  <a:srgbClr val="0070C0"/>
                </a:solidFill>
              </a:rPr>
              <a:t>Year 6 staff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B034C3-3FA2-E3B5-7A9F-73B4C6AF0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4606" y="905354"/>
            <a:ext cx="2616821" cy="26646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542FC2-756E-31E0-D9ED-55D226B757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1661"/>
          <a:stretch>
            <a:fillRect/>
          </a:stretch>
        </p:blipFill>
        <p:spPr>
          <a:xfrm>
            <a:off x="6467124" y="928408"/>
            <a:ext cx="2616822" cy="261858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45F321-740C-A7CE-07D8-1C30D209D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B1C564-DE8D-E91E-B05D-E403D52858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4606" y="3737770"/>
            <a:ext cx="2616821" cy="26968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5EE62B-3CD4-BBF2-98EE-234112E1BF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5381" y="3737770"/>
            <a:ext cx="2488420" cy="267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04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>
                <a:solidFill>
                  <a:srgbClr val="0070C0"/>
                </a:solidFill>
              </a:rPr>
              <a:t>Timetables</a:t>
            </a:r>
            <a:endParaRPr lang="en-GB" sz="6000" b="1" dirty="0">
              <a:solidFill>
                <a:srgbClr val="0070C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30676"/>
            <a:ext cx="11785599" cy="46621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u="sng"/>
              <a:t>PE days:</a:t>
            </a:r>
            <a:r>
              <a:rPr lang="en-GB"/>
              <a:t>	</a:t>
            </a:r>
            <a:br>
              <a:rPr lang="en-GB"/>
            </a:br>
            <a:r>
              <a:rPr lang="en-GB"/>
              <a:t>			</a:t>
            </a:r>
          </a:p>
          <a:p>
            <a:r>
              <a:rPr lang="en-GB"/>
              <a:t>6D – Monday and Wednesday </a:t>
            </a:r>
          </a:p>
          <a:p>
            <a:r>
              <a:rPr lang="en-GB"/>
              <a:t>6S – Thursday and Friday </a:t>
            </a:r>
            <a:br>
              <a:rPr lang="en-GB"/>
            </a:br>
            <a:br>
              <a:rPr lang="en-GB"/>
            </a:br>
            <a:br>
              <a:rPr lang="en-GB"/>
            </a:br>
            <a:endParaRPr lang="en-GB"/>
          </a:p>
          <a:p>
            <a:r>
              <a:rPr lang="en-GB"/>
              <a:t> Forest school Friday – throughout the year</a:t>
            </a: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9E920D-04A8-4AB0-D90A-01D974DEE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</p:spTree>
    <p:extLst>
      <p:ext uri="{BB962C8B-B14F-4D97-AF65-F5344CB8AC3E}">
        <p14:creationId xmlns:p14="http://schemas.microsoft.com/office/powerpoint/2010/main" val="1512006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0452" y="136526"/>
            <a:ext cx="10515600" cy="951130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</a:rPr>
              <a:t>Homework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70452" y="1390903"/>
            <a:ext cx="11785599" cy="4662199"/>
          </a:xfrm>
        </p:spPr>
        <p:txBody>
          <a:bodyPr>
            <a:noAutofit/>
          </a:bodyPr>
          <a:lstStyle/>
          <a:p>
            <a:r>
              <a:rPr lang="en-GB" dirty="0"/>
              <a:t>Century - handed out on Wednesday, due back the following Wednesday.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16164F5-71AB-8F16-834D-8F096FFA3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B9F871-2AA1-D11F-75BA-4896718CC5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9880" y="2316284"/>
            <a:ext cx="9032240" cy="373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666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DE532-579C-258E-CFF5-91C79F4AD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A3C12A6-241C-A1F4-53EA-763BFEE9F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452" y="136526"/>
            <a:ext cx="10515600" cy="951130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</a:rPr>
              <a:t>Homework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AA79D4-6B5A-341A-DD25-0BE0B6A50A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452" y="1390903"/>
            <a:ext cx="11785599" cy="4662199"/>
          </a:xfrm>
        </p:spPr>
        <p:txBody>
          <a:bodyPr>
            <a:noAutofit/>
          </a:bodyPr>
          <a:lstStyle/>
          <a:p>
            <a:r>
              <a:rPr lang="en-GB" dirty="0"/>
              <a:t>Writing homework will be set every three weeks. </a:t>
            </a:r>
            <a:br>
              <a:rPr lang="en-GB" dirty="0"/>
            </a:br>
            <a:endParaRPr lang="en-GB" dirty="0"/>
          </a:p>
          <a:p>
            <a:r>
              <a:rPr lang="en-GB" dirty="0"/>
              <a:t>Reading every night for at least 10 minutes. </a:t>
            </a:r>
            <a:br>
              <a:rPr lang="en-GB" dirty="0"/>
            </a:br>
            <a:r>
              <a:rPr lang="en-GB" dirty="0"/>
              <a:t>Reading books are expected to be in school every day. An adult needs to sign the child’s organiser.</a:t>
            </a:r>
            <a:br>
              <a:rPr lang="en-GB" dirty="0"/>
            </a:br>
            <a:endParaRPr lang="en-GB" dirty="0"/>
          </a:p>
          <a:p>
            <a:r>
              <a:rPr lang="en-GB" dirty="0"/>
              <a:t>Regular use of TTRS and revision of times tables if they don’t already know them </a:t>
            </a:r>
            <a:br>
              <a:rPr lang="en-GB" dirty="0"/>
            </a:br>
            <a:endParaRPr lang="en-GB" dirty="0"/>
          </a:p>
          <a:p>
            <a:r>
              <a:rPr lang="en-GB" dirty="0"/>
              <a:t>Regular use of Spelling Shed – One new pattern each week set to correspond </a:t>
            </a:r>
          </a:p>
          <a:p>
            <a:pPr marL="0" indent="0">
              <a:buNone/>
            </a:pPr>
            <a:r>
              <a:rPr lang="en-GB" dirty="0"/>
              <a:t>to 10 weekly spellings which will be tested every MONDAY!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F9DE527-0CAA-4D24-D65C-7F5F9430A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Chris </a:t>
            </a:r>
          </a:p>
        </p:txBody>
      </p:sp>
    </p:spTree>
    <p:extLst>
      <p:ext uri="{BB962C8B-B14F-4D97-AF65-F5344CB8AC3E}">
        <p14:creationId xmlns:p14="http://schemas.microsoft.com/office/powerpoint/2010/main" val="4099715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478"/>
            <a:ext cx="10515600" cy="678484"/>
          </a:xfrm>
        </p:spPr>
        <p:txBody>
          <a:bodyPr>
            <a:normAutofit fontScale="90000"/>
          </a:bodyPr>
          <a:lstStyle/>
          <a:p>
            <a:r>
              <a:rPr lang="en-GB" sz="5000" b="1" dirty="0">
                <a:solidFill>
                  <a:srgbClr val="0070C0"/>
                </a:solidFill>
              </a:rPr>
              <a:t>Uniform</a:t>
            </a: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DDCF3D67-AC1D-CF5D-BE46-74168D152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322" y="417230"/>
            <a:ext cx="7769916" cy="4859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7606398-8E6D-EEAC-C1AB-6F5FC6446AD4}"/>
              </a:ext>
            </a:extLst>
          </p:cNvPr>
          <p:cNvSpPr txBox="1"/>
          <p:nvPr/>
        </p:nvSpPr>
        <p:spPr>
          <a:xfrm>
            <a:off x="330477" y="5540252"/>
            <a:ext cx="1141094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Tx/>
              <a:buNone/>
            </a:pPr>
            <a:r>
              <a:rPr lang="en-US" altLang="en-US" sz="1800" dirty="0"/>
              <a:t>For safety reasons, children are NOT allowed to wear </a:t>
            </a:r>
            <a:r>
              <a:rPr lang="en-US" altLang="en-US" sz="1800" dirty="0" err="1"/>
              <a:t>jewellery</a:t>
            </a:r>
            <a:r>
              <a:rPr lang="en-US" altLang="en-US" sz="1800" dirty="0"/>
              <a:t> of any kind in school (including earrings). </a:t>
            </a:r>
          </a:p>
          <a:p>
            <a:pPr marL="0" indent="0" eaLnBrk="1" hangingPunct="1">
              <a:buFontTx/>
              <a:buNone/>
            </a:pPr>
            <a:endParaRPr lang="en-US" altLang="en-US" b="1" dirty="0"/>
          </a:p>
          <a:p>
            <a:pPr marL="0" indent="0" eaLnBrk="1" hangingPunct="1">
              <a:buFontTx/>
              <a:buNone/>
            </a:pPr>
            <a:r>
              <a:rPr lang="en-GB" altLang="en-US" sz="1800" dirty="0"/>
              <a:t>Hair that is longer than shoulder length is to be tied up with a blue, white or black bobble</a:t>
            </a:r>
            <a:r>
              <a:rPr lang="en-GB" altLang="en-US" sz="2400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88535-67A1-DFAB-1A54-124432CF1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220" y="1262622"/>
            <a:ext cx="2571882" cy="3168813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FA2724-138B-86D4-60F2-ACF3F3C96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</p:spTree>
    <p:extLst>
      <p:ext uri="{BB962C8B-B14F-4D97-AF65-F5344CB8AC3E}">
        <p14:creationId xmlns:p14="http://schemas.microsoft.com/office/powerpoint/2010/main" val="1929274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</a:rPr>
              <a:t>PE Kit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Plain white t-shirt (or one with our school logo on it)</a:t>
            </a:r>
          </a:p>
          <a:p>
            <a:r>
              <a:rPr lang="en-GB" dirty="0"/>
              <a:t>Navy jumper</a:t>
            </a:r>
          </a:p>
          <a:p>
            <a:r>
              <a:rPr lang="en-GB" dirty="0"/>
              <a:t>Navy shorts / joggers </a:t>
            </a:r>
          </a:p>
          <a:p>
            <a:r>
              <a:rPr lang="en-GB" dirty="0"/>
              <a:t>White socks</a:t>
            </a:r>
          </a:p>
          <a:p>
            <a:r>
              <a:rPr lang="en-GB" dirty="0"/>
              <a:t>Trainers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D06062-0706-F7F1-510C-42C391DA2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</p:spTree>
    <p:extLst>
      <p:ext uri="{BB962C8B-B14F-4D97-AF65-F5344CB8AC3E}">
        <p14:creationId xmlns:p14="http://schemas.microsoft.com/office/powerpoint/2010/main" val="885750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</a:rPr>
              <a:t>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8156"/>
            <a:ext cx="10515600" cy="4530725"/>
          </a:xfrm>
        </p:spPr>
        <p:txBody>
          <a:bodyPr>
            <a:normAutofit/>
          </a:bodyPr>
          <a:lstStyle/>
          <a:p>
            <a:r>
              <a:rPr lang="en-GB" dirty="0"/>
              <a:t>We use class dojo to record behaviour.  </a:t>
            </a:r>
          </a:p>
          <a:p>
            <a:r>
              <a:rPr lang="en-GB" dirty="0"/>
              <a:t>Good behaviour in line with our values is rewarded with dojo points.  </a:t>
            </a:r>
          </a:p>
          <a:p>
            <a:r>
              <a:rPr lang="en-GB" dirty="0"/>
              <a:t>We will have a dojo winner every week. </a:t>
            </a:r>
          </a:p>
          <a:p>
            <a:r>
              <a:rPr lang="en-GB" dirty="0"/>
              <a:t>We will also have a Values champion every week.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6849" y="4799684"/>
            <a:ext cx="1512216" cy="1512216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F7FE8B-E334-0858-4E54-68B841F6A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</p:spTree>
    <p:extLst>
      <p:ext uri="{BB962C8B-B14F-4D97-AF65-F5344CB8AC3E}">
        <p14:creationId xmlns:p14="http://schemas.microsoft.com/office/powerpoint/2010/main" val="3316252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table">
            <a:extLst>
              <a:ext uri="{FF2B5EF4-FFF2-40B4-BE49-F238E27FC236}">
                <a16:creationId xmlns:a16="http://schemas.microsoft.com/office/drawing/2014/main" id="{CF76DC38-0AA6-14BE-CC90-EE0645E1A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653" y="-16037"/>
            <a:ext cx="2829630" cy="687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>
            <a:extLst>
              <a:ext uri="{FF2B5EF4-FFF2-40B4-BE49-F238E27FC236}">
                <a16:creationId xmlns:a16="http://schemas.microsoft.com/office/drawing/2014/main" id="{D49C895D-6B01-C197-8801-2FE8AA222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548" y="-16038"/>
            <a:ext cx="5022104" cy="740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CE383468-FF8A-8900-840D-E77E63F720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8506" y="840883"/>
            <a:ext cx="9514452" cy="369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662" tIns="34332" rIns="68662" bIns="34332" numCol="1" anchor="ctr" anchorCtr="0" compatLnSpc="1">
            <a:prstTxWarp prst="textNoShape">
              <a:avLst/>
            </a:prstTxWarp>
            <a:spAutoFit/>
          </a:bodyPr>
          <a:lstStyle/>
          <a:p>
            <a:pPr defTabSz="686667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601" dirty="0">
              <a:latin typeface="Arial" panose="020B0604020202020204" pitchFamily="34" charset="0"/>
            </a:endParaRPr>
          </a:p>
          <a:p>
            <a:pPr defTabSz="686667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352" dirty="0">
              <a:latin typeface="Arial" panose="020B0604020202020204" pitchFamily="34" charset="0"/>
            </a:endParaRP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DB10F3A5-5691-FB63-F545-D0FAC78EA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8506" y="1230428"/>
            <a:ext cx="9514452" cy="277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662" tIns="34332" rIns="68662" bIns="34332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352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0AA73A-AF96-8166-8523-21CA897D7CA9}"/>
              </a:ext>
            </a:extLst>
          </p:cNvPr>
          <p:cNvSpPr txBox="1"/>
          <p:nvPr/>
        </p:nvSpPr>
        <p:spPr>
          <a:xfrm>
            <a:off x="178076" y="168122"/>
            <a:ext cx="609765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u="sng" dirty="0">
                <a:solidFill>
                  <a:srgbClr val="002060"/>
                </a:solidFill>
                <a:latin typeface="Twinkl" pitchFamily="2" charset="0"/>
                <a:cs typeface="Times New Roman" panose="02020603050405020304" pitchFamily="18" charset="0"/>
              </a:rPr>
              <a:t>Negative</a:t>
            </a:r>
          </a:p>
          <a:p>
            <a:r>
              <a:rPr lang="en-GB" sz="2200" b="1" u="sng" dirty="0">
                <a:solidFill>
                  <a:srgbClr val="002060"/>
                </a:solidFill>
                <a:latin typeface="Twinkl" pitchFamily="2" charset="0"/>
                <a:cs typeface="Times New Roman" panose="02020603050405020304" pitchFamily="18" charset="0"/>
              </a:rPr>
              <a:t>Behaviour </a:t>
            </a:r>
          </a:p>
          <a:p>
            <a:r>
              <a:rPr lang="en-GB" sz="2200" b="1" u="sng" dirty="0">
                <a:solidFill>
                  <a:srgbClr val="002060"/>
                </a:solidFill>
                <a:latin typeface="Twinkl" pitchFamily="2" charset="0"/>
                <a:cs typeface="Times New Roman" panose="02020603050405020304" pitchFamily="18" charset="0"/>
              </a:rPr>
              <a:t>Choices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897536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</a:rPr>
              <a:t>Our topics this year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540" y="1937385"/>
            <a:ext cx="1117092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/>
              <a:t> WW2 – assembly to parents </a:t>
            </a:r>
            <a:br>
              <a:rPr lang="en-GB" sz="3600" dirty="0"/>
            </a:br>
            <a:r>
              <a:rPr lang="en-GB" sz="3600" dirty="0"/>
              <a:t>               (Tuesday 13</a:t>
            </a:r>
            <a:r>
              <a:rPr lang="en-GB" sz="3600" baseline="30000" dirty="0"/>
              <a:t>th</a:t>
            </a:r>
            <a:r>
              <a:rPr lang="en-GB" sz="3600" dirty="0"/>
              <a:t> October, 9:15 – 9:45)</a:t>
            </a:r>
            <a:br>
              <a:rPr lang="en-GB" sz="3600" dirty="0"/>
            </a:br>
            <a:endParaRPr lang="en-GB" sz="3600" dirty="0"/>
          </a:p>
          <a:p>
            <a:r>
              <a:rPr lang="en-GB" sz="3600" dirty="0"/>
              <a:t> Who should go on the next £10 note?</a:t>
            </a:r>
            <a:br>
              <a:rPr lang="en-GB" sz="3600" dirty="0"/>
            </a:br>
            <a:r>
              <a:rPr lang="en-GB" sz="3000" dirty="0"/>
              <a:t>- Researching historical figures such as Alfred the Great.</a:t>
            </a:r>
          </a:p>
          <a:p>
            <a:endParaRPr lang="en-GB" sz="3600" dirty="0"/>
          </a:p>
          <a:p>
            <a:r>
              <a:rPr lang="en-GB" sz="3600" dirty="0"/>
              <a:t>Investigating local histories through the use of census records</a:t>
            </a:r>
          </a:p>
          <a:p>
            <a:endParaRPr lang="en-GB" sz="3600" dirty="0"/>
          </a:p>
          <a:p>
            <a:r>
              <a:rPr lang="en-GB" sz="3600" dirty="0"/>
              <a:t> Enterprise – Tenner Challenge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BA3A6D-2B8E-9596-F177-1EED94830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Sarah </a:t>
            </a:r>
          </a:p>
        </p:txBody>
      </p:sp>
    </p:spTree>
    <p:extLst>
      <p:ext uri="{BB962C8B-B14F-4D97-AF65-F5344CB8AC3E}">
        <p14:creationId xmlns:p14="http://schemas.microsoft.com/office/powerpoint/2010/main" val="1005065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</a:rPr>
              <a:t>Books we are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64105"/>
            <a:ext cx="10515600" cy="4351338"/>
          </a:xfrm>
        </p:spPr>
        <p:txBody>
          <a:bodyPr>
            <a:normAutofit/>
          </a:bodyPr>
          <a:lstStyle/>
          <a:p>
            <a:r>
              <a:rPr lang="en-GB" sz="3600" dirty="0"/>
              <a:t> Goodnight, Mr Tom</a:t>
            </a:r>
            <a:br>
              <a:rPr lang="en-GB" sz="3600" dirty="0"/>
            </a:br>
            <a:endParaRPr lang="en-GB" sz="3600" dirty="0"/>
          </a:p>
          <a:p>
            <a:r>
              <a:rPr lang="en-GB" sz="3600" dirty="0"/>
              <a:t> Holes</a:t>
            </a:r>
            <a:br>
              <a:rPr lang="en-GB" sz="3600" dirty="0"/>
            </a:br>
            <a:endParaRPr lang="en-GB" sz="3600" dirty="0"/>
          </a:p>
          <a:p>
            <a:r>
              <a:rPr lang="en-GB" sz="3600" dirty="0"/>
              <a:t> Street Child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8250" y="4211587"/>
            <a:ext cx="2980006" cy="2343957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7DFC86-2397-B24A-8113-547657563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Sarah </a:t>
            </a:r>
          </a:p>
        </p:txBody>
      </p:sp>
    </p:spTree>
    <p:extLst>
      <p:ext uri="{BB962C8B-B14F-4D97-AF65-F5344CB8AC3E}">
        <p14:creationId xmlns:p14="http://schemas.microsoft.com/office/powerpoint/2010/main" val="3344538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</a:rPr>
              <a:t>Educational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/>
              <a:t>Coventry Cathedral (</a:t>
            </a:r>
            <a:r>
              <a:rPr lang="en-GB" altLang="en-US" dirty="0"/>
              <a:t>Friday 25</a:t>
            </a:r>
            <a:r>
              <a:rPr lang="en-GB" altLang="en-US" baseline="30000" dirty="0"/>
              <a:t>th</a:t>
            </a:r>
            <a:r>
              <a:rPr lang="en-GB" altLang="en-US" dirty="0"/>
              <a:t> September</a:t>
            </a:r>
            <a:r>
              <a:rPr lang="en-GB" altLang="en-US" sz="2800" dirty="0"/>
              <a:t>)</a:t>
            </a:r>
            <a:br>
              <a:rPr lang="en-GB" altLang="en-US" sz="2800" dirty="0"/>
            </a:br>
            <a:endParaRPr lang="en-GB" altLang="en-US" sz="2800" dirty="0"/>
          </a:p>
          <a:p>
            <a:pPr eaLnBrk="1" hangingPunct="1"/>
            <a:r>
              <a:rPr lang="en-GB" altLang="en-US" sz="2800" dirty="0"/>
              <a:t>Blackwell Residential (June 2027 – dates TBC)</a:t>
            </a:r>
            <a:br>
              <a:rPr lang="en-GB" altLang="en-US" sz="2800" dirty="0"/>
            </a:br>
            <a:endParaRPr lang="en-GB" altLang="en-US" sz="2800" dirty="0"/>
          </a:p>
          <a:p>
            <a:pPr eaLnBrk="1" hangingPunct="1"/>
            <a:r>
              <a:rPr lang="en-GB" altLang="en-US" sz="2800" dirty="0"/>
              <a:t>Swimming (Summer 2)</a:t>
            </a:r>
            <a:br>
              <a:rPr lang="en-GB" altLang="en-US" sz="2800" dirty="0"/>
            </a:br>
            <a:endParaRPr lang="en-GB" altLang="en-US" sz="2800" dirty="0"/>
          </a:p>
          <a:p>
            <a:pPr eaLnBrk="1" hangingPunct="1"/>
            <a:r>
              <a:rPr lang="en-GB" altLang="en-US" sz="2800" dirty="0"/>
              <a:t>Transition days to secondary school</a:t>
            </a:r>
            <a:r>
              <a:rPr lang="en-GB" altLang="en-US" dirty="0"/>
              <a:t> (July)</a:t>
            </a:r>
            <a:endParaRPr lang="en-GB" alt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109" y="4199544"/>
            <a:ext cx="3974550" cy="239298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9BAE69-784C-5A7A-32D9-60158A2D8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Sarah </a:t>
            </a:r>
          </a:p>
        </p:txBody>
      </p:sp>
    </p:spTree>
    <p:extLst>
      <p:ext uri="{BB962C8B-B14F-4D97-AF65-F5344CB8AC3E}">
        <p14:creationId xmlns:p14="http://schemas.microsoft.com/office/powerpoint/2010/main" val="3351027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>
            <a:extLst>
              <a:ext uri="{FF2B5EF4-FFF2-40B4-BE49-F238E27FC236}">
                <a16:creationId xmlns:a16="http://schemas.microsoft.com/office/drawing/2014/main" id="{1D9D0CEB-BA28-5BA3-FD65-DE6F1334333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7078" y="2166497"/>
            <a:ext cx="11120160" cy="4193000"/>
          </a:xfrm>
        </p:spPr>
        <p:txBody>
          <a:bodyPr rtlCol="0">
            <a:normAutofit lnSpcReduction="10000"/>
          </a:bodyPr>
          <a:lstStyle/>
          <a:p>
            <a:pPr>
              <a:buFont typeface="Wingdings 3" charset="2"/>
              <a:buChar char=""/>
              <a:defRPr/>
            </a:pPr>
            <a:r>
              <a:rPr lang="en-GB" sz="3600" b="0" i="0" dirty="0">
                <a:solidFill>
                  <a:srgbClr val="474747"/>
                </a:solidFill>
                <a:effectLst/>
              </a:rPr>
              <a:t> </a:t>
            </a:r>
            <a:r>
              <a:rPr lang="en-GB" sz="3600" b="0" i="0" dirty="0">
                <a:effectLst/>
              </a:rPr>
              <a:t>Monday 10th </a:t>
            </a:r>
            <a:r>
              <a:rPr lang="en-GB" sz="3600" dirty="0"/>
              <a:t>- </a:t>
            </a:r>
            <a:r>
              <a:rPr lang="en-GB" sz="3600" b="0" i="0" dirty="0">
                <a:effectLst/>
              </a:rPr>
              <a:t>Thursday 13th May 2027</a:t>
            </a:r>
          </a:p>
          <a:p>
            <a:pPr>
              <a:buFont typeface="Wingdings 3" charset="2"/>
              <a:buChar char=""/>
              <a:defRPr/>
            </a:pPr>
            <a:endParaRPr lang="en-GB" altLang="en-US" sz="3600" dirty="0"/>
          </a:p>
          <a:p>
            <a:pPr>
              <a:buFont typeface="Wingdings 3" charset="2"/>
              <a:buChar char=""/>
              <a:defRPr/>
            </a:pPr>
            <a:r>
              <a:rPr lang="en-GB" altLang="en-US" sz="3600" dirty="0"/>
              <a:t> SPAG (spelling, punctuation and grammar)</a:t>
            </a:r>
            <a:br>
              <a:rPr lang="en-GB" altLang="en-US" sz="3600" dirty="0"/>
            </a:br>
            <a:r>
              <a:rPr lang="en-GB" altLang="en-US" sz="3600" dirty="0"/>
              <a:t>   Reading, </a:t>
            </a:r>
            <a:br>
              <a:rPr lang="en-GB" altLang="en-US" sz="3600" dirty="0"/>
            </a:br>
            <a:r>
              <a:rPr lang="en-GB" altLang="en-US" sz="3600" dirty="0"/>
              <a:t>   Maths - arithmetic and 2 reasoning papers </a:t>
            </a:r>
            <a:br>
              <a:rPr lang="en-GB" altLang="en-US" sz="3600" dirty="0"/>
            </a:br>
            <a:endParaRPr lang="en-GB" altLang="en-US" sz="3600" dirty="0"/>
          </a:p>
          <a:p>
            <a:pPr>
              <a:buFont typeface="Wingdings 3" charset="2"/>
              <a:buChar char=""/>
              <a:defRPr/>
            </a:pPr>
            <a:r>
              <a:rPr lang="en-GB" altLang="en-US" sz="3600" dirty="0"/>
              <a:t> Children’s writing is monitored and assessed by us.</a:t>
            </a:r>
            <a:br>
              <a:rPr lang="en-GB" altLang="en-US" sz="4000" b="1" dirty="0">
                <a:latin typeface="+mj-lt"/>
              </a:rPr>
            </a:br>
            <a:endParaRPr lang="en-GB" altLang="en-US" sz="4000" b="1" dirty="0">
              <a:latin typeface="+mj-lt"/>
            </a:endParaRPr>
          </a:p>
          <a:p>
            <a:pPr>
              <a:buFont typeface="Wingdings 3" charset="2"/>
              <a:buChar char=""/>
              <a:defRPr/>
            </a:pPr>
            <a:endParaRPr lang="en-GB" altLang="en-US" b="1" dirty="0">
              <a:solidFill>
                <a:srgbClr val="000066"/>
              </a:solidFill>
              <a:latin typeface="+mj-lt"/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E66BA5EB-CED8-9F80-512B-480B1453F5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663" y="498503"/>
            <a:ext cx="173419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 b="1" u="sng" dirty="0">
                <a:solidFill>
                  <a:srgbClr val="0070C0"/>
                </a:solidFill>
                <a:latin typeface="+mj-lt"/>
              </a:rPr>
              <a:t>SATS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468B968-6766-518E-968E-DD3AE41C7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Sarah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2312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</a:rPr>
              <a:t>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8976" y="1281553"/>
            <a:ext cx="11520037" cy="517466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If your child is worried or upset or you are concerned about anything </a:t>
            </a:r>
            <a:br>
              <a:rPr lang="en-GB" dirty="0"/>
            </a:br>
            <a:r>
              <a:rPr lang="en-GB" dirty="0"/>
              <a:t>at all, please get in touch.</a:t>
            </a:r>
            <a:br>
              <a:rPr lang="en-GB" dirty="0"/>
            </a:br>
            <a:endParaRPr lang="en-GB" dirty="0"/>
          </a:p>
          <a:p>
            <a:r>
              <a:rPr lang="en-GB" dirty="0"/>
              <a:t>Class dojo messages are checked regularly.</a:t>
            </a:r>
            <a:br>
              <a:rPr lang="en-GB" dirty="0"/>
            </a:br>
            <a:endParaRPr lang="en-GB" dirty="0"/>
          </a:p>
          <a:p>
            <a:r>
              <a:rPr lang="en-GB" dirty="0"/>
              <a:t>Emails can be forwarded to us – please use the office email address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u="sng" dirty="0">
                <a:solidFill>
                  <a:srgbClr val="0070C0"/>
                </a:solidFill>
                <a:hlinkClick r:id="rId2"/>
              </a:rPr>
              <a:t>office@coppice.solihull.sch.uk</a:t>
            </a:r>
            <a:br>
              <a:rPr lang="en-GB" u="sng" dirty="0">
                <a:solidFill>
                  <a:srgbClr val="0070C0"/>
                </a:solidFill>
              </a:rPr>
            </a:br>
            <a:br>
              <a:rPr lang="en-GB" u="sng" dirty="0">
                <a:solidFill>
                  <a:srgbClr val="0070C0"/>
                </a:solidFill>
              </a:rPr>
            </a:br>
            <a:endParaRPr lang="en-GB" u="sng" dirty="0">
              <a:solidFill>
                <a:srgbClr val="0070C0"/>
              </a:solidFill>
            </a:endParaRPr>
          </a:p>
          <a:p>
            <a:r>
              <a:rPr lang="en-GB" dirty="0"/>
              <a:t>Urgent messages and reports of absences – please telephone the office.</a:t>
            </a:r>
            <a:br>
              <a:rPr lang="en-GB" dirty="0"/>
            </a:br>
            <a:endParaRPr lang="en-GB" dirty="0"/>
          </a:p>
          <a:p>
            <a:r>
              <a:rPr lang="en-GB" dirty="0"/>
              <a:t>Please approach us at the end of the school day if you have any questions. 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50059E-831A-476F-C0F9-83CD8381E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Sarah</a:t>
            </a:r>
          </a:p>
        </p:txBody>
      </p:sp>
    </p:spTree>
    <p:extLst>
      <p:ext uri="{BB962C8B-B14F-4D97-AF65-F5344CB8AC3E}">
        <p14:creationId xmlns:p14="http://schemas.microsoft.com/office/powerpoint/2010/main" val="3571669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342" y="1009561"/>
            <a:ext cx="10515600" cy="1325563"/>
          </a:xfrm>
        </p:spPr>
        <p:txBody>
          <a:bodyPr>
            <a:noAutofit/>
          </a:bodyPr>
          <a:lstStyle/>
          <a:p>
            <a:pPr algn="ctr"/>
            <a:br>
              <a:rPr lang="en-GB" sz="6600" b="1" dirty="0">
                <a:solidFill>
                  <a:srgbClr val="0070C0"/>
                </a:solidFill>
              </a:rPr>
            </a:br>
            <a:r>
              <a:rPr lang="en-GB" sz="5000" b="1" dirty="0">
                <a:solidFill>
                  <a:srgbClr val="0070C0"/>
                </a:solidFill>
              </a:rPr>
              <a:t>We are really looking forward to </a:t>
            </a:r>
            <a:br>
              <a:rPr lang="en-GB" sz="5000" b="1" dirty="0">
                <a:solidFill>
                  <a:srgbClr val="0070C0"/>
                </a:solidFill>
              </a:rPr>
            </a:br>
            <a:r>
              <a:rPr lang="en-GB" sz="5000" b="1" dirty="0">
                <a:solidFill>
                  <a:srgbClr val="0070C0"/>
                </a:solidFill>
              </a:rPr>
              <a:t>teaching your children this year.  </a:t>
            </a:r>
            <a:br>
              <a:rPr lang="en-GB" sz="5000" b="1" dirty="0">
                <a:solidFill>
                  <a:srgbClr val="0070C0"/>
                </a:solidFill>
              </a:rPr>
            </a:br>
            <a:r>
              <a:rPr lang="en-GB" sz="5000" b="1" dirty="0">
                <a:solidFill>
                  <a:srgbClr val="0070C0"/>
                </a:solidFill>
              </a:rPr>
              <a:t>Thank you for listening</a:t>
            </a:r>
            <a:r>
              <a:rPr lang="en-GB" sz="6600" b="1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391189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5500" dirty="0"/>
              <a:t>Any questions?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464612-DF50-CBB4-4AA7-3CEBA859A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</a:t>
            </a:r>
          </a:p>
        </p:txBody>
      </p:sp>
    </p:spTree>
    <p:extLst>
      <p:ext uri="{BB962C8B-B14F-4D97-AF65-F5344CB8AC3E}">
        <p14:creationId xmlns:p14="http://schemas.microsoft.com/office/powerpoint/2010/main" val="3483062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3449</TotalTime>
  <Words>527</Words>
  <Application>Microsoft Office PowerPoint</Application>
  <PresentationFormat>Widescreen</PresentationFormat>
  <Paragraphs>81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Twinkl</vt:lpstr>
      <vt:lpstr>Wingdings 3</vt:lpstr>
      <vt:lpstr>Office Theme</vt:lpstr>
      <vt:lpstr>Year 6  information  evening</vt:lpstr>
      <vt:lpstr>Year 6 staff</vt:lpstr>
      <vt:lpstr>Timetables</vt:lpstr>
      <vt:lpstr>Homework</vt:lpstr>
      <vt:lpstr>Homework</vt:lpstr>
      <vt:lpstr>Uniform</vt:lpstr>
      <vt:lpstr>PE Kit</vt:lpstr>
      <vt:lpstr>Rewards</vt:lpstr>
      <vt:lpstr>PowerPoint Presentation</vt:lpstr>
      <vt:lpstr>Our topics this year</vt:lpstr>
      <vt:lpstr>Books we are reading</vt:lpstr>
      <vt:lpstr>Educational Visits</vt:lpstr>
      <vt:lpstr>PowerPoint Presentation</vt:lpstr>
      <vt:lpstr>Finally…</vt:lpstr>
      <vt:lpstr> We are really looking forward to  teaching your children this year.   Thank you for listening.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Liz Crowford</dc:creator>
  <cp:lastModifiedBy>Chris Smith</cp:lastModifiedBy>
  <cp:revision>59</cp:revision>
  <dcterms:created xsi:type="dcterms:W3CDTF">2022-09-14T07:57:10Z</dcterms:created>
  <dcterms:modified xsi:type="dcterms:W3CDTF">2026-09-09T15:38:11Z</dcterms:modified>
</cp:coreProperties>
</file>