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60" r:id="rId5"/>
    <p:sldId id="261" r:id="rId6"/>
    <p:sldId id="267" r:id="rId7"/>
    <p:sldId id="266" r:id="rId8"/>
    <p:sldId id="264" r:id="rId9"/>
    <p:sldId id="263" r:id="rId10"/>
    <p:sldId id="262" r:id="rId11"/>
    <p:sldId id="265"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E10C2E-DA2F-48CA-AA4B-19A192CA56EB}" type="datetimeFigureOut">
              <a:rPr lang="en-GB" smtClean="0"/>
              <a:t>09/09/2026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EBBABD-8F37-45EA-B1D2-385CB321991A}" type="slidenum">
              <a:rPr lang="en-GB" smtClean="0"/>
              <a:t>‹#›</a:t>
            </a:fld>
            <a:endParaRPr lang="en-GB"/>
          </a:p>
        </p:txBody>
      </p:sp>
    </p:spTree>
    <p:extLst>
      <p:ext uri="{BB962C8B-B14F-4D97-AF65-F5344CB8AC3E}">
        <p14:creationId xmlns:p14="http://schemas.microsoft.com/office/powerpoint/2010/main" val="980975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0F6EED8-4E4D-48D0-B60C-92BAB52D0D2D}" type="datetime1">
              <a:rPr lang="en-GB" smtClean="0"/>
              <a:t>09/09/2026</a:t>
            </a:fld>
            <a:endParaRPr lang="en-GB"/>
          </a:p>
        </p:txBody>
      </p:sp>
      <p:sp>
        <p:nvSpPr>
          <p:cNvPr id="5" name="Footer Placeholder 4"/>
          <p:cNvSpPr>
            <a:spLocks noGrp="1"/>
          </p:cNvSpPr>
          <p:nvPr>
            <p:ph type="ftr" sz="quarter" idx="11"/>
          </p:nvPr>
        </p:nvSpPr>
        <p:spPr/>
        <p:txBody>
          <a:bodyPr/>
          <a:lstStyle/>
          <a:p>
            <a:r>
              <a:rPr lang="en-GB"/>
              <a:t>Chris Sarah Vicki</a:t>
            </a:r>
          </a:p>
        </p:txBody>
      </p:sp>
      <p:sp>
        <p:nvSpPr>
          <p:cNvPr id="6" name="Slide Number Placeholder 5"/>
          <p:cNvSpPr>
            <a:spLocks noGrp="1"/>
          </p:cNvSpPr>
          <p:nvPr>
            <p:ph type="sldNum" sz="quarter" idx="12"/>
          </p:nvPr>
        </p:nvSpPr>
        <p:spPr/>
        <p:txBody>
          <a:bodyPr/>
          <a:lstStyle/>
          <a:p>
            <a:fld id="{4955BCC4-6598-4AEB-B480-174DB2235B05}" type="slidenum">
              <a:rPr lang="en-GB" smtClean="0"/>
              <a:t>‹#›</a:t>
            </a:fld>
            <a:endParaRPr lang="en-GB"/>
          </a:p>
        </p:txBody>
      </p:sp>
    </p:spTree>
    <p:extLst>
      <p:ext uri="{BB962C8B-B14F-4D97-AF65-F5344CB8AC3E}">
        <p14:creationId xmlns:p14="http://schemas.microsoft.com/office/powerpoint/2010/main" val="140860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71024D-CDF1-4C1E-B109-8C834667B87F}" type="datetime1">
              <a:rPr lang="en-GB" smtClean="0"/>
              <a:t>09/09/2026</a:t>
            </a:fld>
            <a:endParaRPr lang="en-GB"/>
          </a:p>
        </p:txBody>
      </p:sp>
      <p:sp>
        <p:nvSpPr>
          <p:cNvPr id="5" name="Footer Placeholder 4"/>
          <p:cNvSpPr>
            <a:spLocks noGrp="1"/>
          </p:cNvSpPr>
          <p:nvPr>
            <p:ph type="ftr" sz="quarter" idx="11"/>
          </p:nvPr>
        </p:nvSpPr>
        <p:spPr/>
        <p:txBody>
          <a:bodyPr/>
          <a:lstStyle/>
          <a:p>
            <a:r>
              <a:rPr lang="en-GB"/>
              <a:t>Chris Sarah Vicki</a:t>
            </a:r>
          </a:p>
        </p:txBody>
      </p:sp>
      <p:sp>
        <p:nvSpPr>
          <p:cNvPr id="6" name="Slide Number Placeholder 5"/>
          <p:cNvSpPr>
            <a:spLocks noGrp="1"/>
          </p:cNvSpPr>
          <p:nvPr>
            <p:ph type="sldNum" sz="quarter" idx="12"/>
          </p:nvPr>
        </p:nvSpPr>
        <p:spPr/>
        <p:txBody>
          <a:bodyPr/>
          <a:lstStyle/>
          <a:p>
            <a:fld id="{4955BCC4-6598-4AEB-B480-174DB2235B05}" type="slidenum">
              <a:rPr lang="en-GB" smtClean="0"/>
              <a:t>‹#›</a:t>
            </a:fld>
            <a:endParaRPr lang="en-GB"/>
          </a:p>
        </p:txBody>
      </p:sp>
    </p:spTree>
    <p:extLst>
      <p:ext uri="{BB962C8B-B14F-4D97-AF65-F5344CB8AC3E}">
        <p14:creationId xmlns:p14="http://schemas.microsoft.com/office/powerpoint/2010/main" val="1481308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04AB13A-0F95-4972-823B-8F5F7F495AAE}" type="datetime1">
              <a:rPr lang="en-GB" smtClean="0"/>
              <a:t>09/09/2026</a:t>
            </a:fld>
            <a:endParaRPr lang="en-GB"/>
          </a:p>
        </p:txBody>
      </p:sp>
      <p:sp>
        <p:nvSpPr>
          <p:cNvPr id="5" name="Footer Placeholder 4"/>
          <p:cNvSpPr>
            <a:spLocks noGrp="1"/>
          </p:cNvSpPr>
          <p:nvPr>
            <p:ph type="ftr" sz="quarter" idx="11"/>
          </p:nvPr>
        </p:nvSpPr>
        <p:spPr/>
        <p:txBody>
          <a:bodyPr/>
          <a:lstStyle/>
          <a:p>
            <a:r>
              <a:rPr lang="en-GB"/>
              <a:t>Chris Sarah Vicki</a:t>
            </a:r>
          </a:p>
        </p:txBody>
      </p:sp>
      <p:sp>
        <p:nvSpPr>
          <p:cNvPr id="6" name="Slide Number Placeholder 5"/>
          <p:cNvSpPr>
            <a:spLocks noGrp="1"/>
          </p:cNvSpPr>
          <p:nvPr>
            <p:ph type="sldNum" sz="quarter" idx="12"/>
          </p:nvPr>
        </p:nvSpPr>
        <p:spPr/>
        <p:txBody>
          <a:bodyPr/>
          <a:lstStyle/>
          <a:p>
            <a:fld id="{4955BCC4-6598-4AEB-B480-174DB2235B05}" type="slidenum">
              <a:rPr lang="en-GB" smtClean="0"/>
              <a:t>‹#›</a:t>
            </a:fld>
            <a:endParaRPr lang="en-GB"/>
          </a:p>
        </p:txBody>
      </p:sp>
    </p:spTree>
    <p:extLst>
      <p:ext uri="{BB962C8B-B14F-4D97-AF65-F5344CB8AC3E}">
        <p14:creationId xmlns:p14="http://schemas.microsoft.com/office/powerpoint/2010/main" val="199734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A57A046-334A-4C41-888A-3E8E8CE3ED05}" type="datetime1">
              <a:rPr lang="en-GB" smtClean="0"/>
              <a:t>09/09/2026</a:t>
            </a:fld>
            <a:endParaRPr lang="en-GB"/>
          </a:p>
        </p:txBody>
      </p:sp>
      <p:sp>
        <p:nvSpPr>
          <p:cNvPr id="6" name="Footer Placeholder 5"/>
          <p:cNvSpPr>
            <a:spLocks noGrp="1"/>
          </p:cNvSpPr>
          <p:nvPr>
            <p:ph type="ftr" sz="quarter" idx="11"/>
          </p:nvPr>
        </p:nvSpPr>
        <p:spPr/>
        <p:txBody>
          <a:bodyPr/>
          <a:lstStyle/>
          <a:p>
            <a:r>
              <a:rPr lang="en-GB"/>
              <a:t>Chris Sarah Vicki</a:t>
            </a:r>
          </a:p>
        </p:txBody>
      </p:sp>
      <p:sp>
        <p:nvSpPr>
          <p:cNvPr id="7" name="Slide Number Placeholder 6"/>
          <p:cNvSpPr>
            <a:spLocks noGrp="1"/>
          </p:cNvSpPr>
          <p:nvPr>
            <p:ph type="sldNum" sz="quarter" idx="12"/>
          </p:nvPr>
        </p:nvSpPr>
        <p:spPr/>
        <p:txBody>
          <a:bodyPr/>
          <a:lstStyle/>
          <a:p>
            <a:fld id="{4955BCC4-6598-4AEB-B480-174DB2235B05}" type="slidenum">
              <a:rPr lang="en-GB" smtClean="0"/>
              <a:t>‹#›</a:t>
            </a:fld>
            <a:endParaRPr lang="en-GB"/>
          </a:p>
        </p:txBody>
      </p:sp>
    </p:spTree>
    <p:extLst>
      <p:ext uri="{BB962C8B-B14F-4D97-AF65-F5344CB8AC3E}">
        <p14:creationId xmlns:p14="http://schemas.microsoft.com/office/powerpoint/2010/main" val="801741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A9A8F23-3E5F-4AAF-AF35-18EE73B76BAA}" type="datetime1">
              <a:rPr lang="en-GB" smtClean="0"/>
              <a:t>09/09/2026</a:t>
            </a:fld>
            <a:endParaRPr lang="en-GB"/>
          </a:p>
        </p:txBody>
      </p:sp>
      <p:sp>
        <p:nvSpPr>
          <p:cNvPr id="8" name="Footer Placeholder 7"/>
          <p:cNvSpPr>
            <a:spLocks noGrp="1"/>
          </p:cNvSpPr>
          <p:nvPr>
            <p:ph type="ftr" sz="quarter" idx="11"/>
          </p:nvPr>
        </p:nvSpPr>
        <p:spPr/>
        <p:txBody>
          <a:bodyPr/>
          <a:lstStyle/>
          <a:p>
            <a:r>
              <a:rPr lang="en-GB"/>
              <a:t>Chris Sarah Vicki</a:t>
            </a:r>
          </a:p>
        </p:txBody>
      </p:sp>
      <p:sp>
        <p:nvSpPr>
          <p:cNvPr id="9" name="Slide Number Placeholder 8"/>
          <p:cNvSpPr>
            <a:spLocks noGrp="1"/>
          </p:cNvSpPr>
          <p:nvPr>
            <p:ph type="sldNum" sz="quarter" idx="12"/>
          </p:nvPr>
        </p:nvSpPr>
        <p:spPr/>
        <p:txBody>
          <a:bodyPr/>
          <a:lstStyle/>
          <a:p>
            <a:fld id="{4955BCC4-6598-4AEB-B480-174DB2235B05}" type="slidenum">
              <a:rPr lang="en-GB" smtClean="0"/>
              <a:t>‹#›</a:t>
            </a:fld>
            <a:endParaRPr lang="en-GB"/>
          </a:p>
        </p:txBody>
      </p:sp>
    </p:spTree>
    <p:extLst>
      <p:ext uri="{BB962C8B-B14F-4D97-AF65-F5344CB8AC3E}">
        <p14:creationId xmlns:p14="http://schemas.microsoft.com/office/powerpoint/2010/main" val="3887364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394CCE3-BB70-407A-9677-9E39F60E5D6D}" type="datetime1">
              <a:rPr lang="en-GB" smtClean="0"/>
              <a:t>09/09/2026</a:t>
            </a:fld>
            <a:endParaRPr lang="en-GB"/>
          </a:p>
        </p:txBody>
      </p:sp>
      <p:sp>
        <p:nvSpPr>
          <p:cNvPr id="4" name="Footer Placeholder 3"/>
          <p:cNvSpPr>
            <a:spLocks noGrp="1"/>
          </p:cNvSpPr>
          <p:nvPr>
            <p:ph type="ftr" sz="quarter" idx="11"/>
          </p:nvPr>
        </p:nvSpPr>
        <p:spPr/>
        <p:txBody>
          <a:bodyPr/>
          <a:lstStyle/>
          <a:p>
            <a:r>
              <a:rPr lang="en-GB"/>
              <a:t>Chris Sarah Vicki</a:t>
            </a:r>
          </a:p>
        </p:txBody>
      </p:sp>
      <p:sp>
        <p:nvSpPr>
          <p:cNvPr id="5" name="Slide Number Placeholder 4"/>
          <p:cNvSpPr>
            <a:spLocks noGrp="1"/>
          </p:cNvSpPr>
          <p:nvPr>
            <p:ph type="sldNum" sz="quarter" idx="12"/>
          </p:nvPr>
        </p:nvSpPr>
        <p:spPr/>
        <p:txBody>
          <a:bodyPr/>
          <a:lstStyle/>
          <a:p>
            <a:fld id="{4955BCC4-6598-4AEB-B480-174DB2235B05}" type="slidenum">
              <a:rPr lang="en-GB" smtClean="0"/>
              <a:t>‹#›</a:t>
            </a:fld>
            <a:endParaRPr lang="en-GB"/>
          </a:p>
        </p:txBody>
      </p:sp>
    </p:spTree>
    <p:extLst>
      <p:ext uri="{BB962C8B-B14F-4D97-AF65-F5344CB8AC3E}">
        <p14:creationId xmlns:p14="http://schemas.microsoft.com/office/powerpoint/2010/main" val="4097517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662EF2-F26D-4780-997E-F599B88ABFF8}" type="datetime1">
              <a:rPr lang="en-GB" smtClean="0"/>
              <a:t>09/09/2026</a:t>
            </a:fld>
            <a:endParaRPr lang="en-GB"/>
          </a:p>
        </p:txBody>
      </p:sp>
      <p:sp>
        <p:nvSpPr>
          <p:cNvPr id="3" name="Footer Placeholder 2"/>
          <p:cNvSpPr>
            <a:spLocks noGrp="1"/>
          </p:cNvSpPr>
          <p:nvPr>
            <p:ph type="ftr" sz="quarter" idx="11"/>
          </p:nvPr>
        </p:nvSpPr>
        <p:spPr/>
        <p:txBody>
          <a:bodyPr/>
          <a:lstStyle/>
          <a:p>
            <a:r>
              <a:rPr lang="en-GB"/>
              <a:t>Chris Sarah Vicki</a:t>
            </a:r>
          </a:p>
        </p:txBody>
      </p:sp>
      <p:sp>
        <p:nvSpPr>
          <p:cNvPr id="4" name="Slide Number Placeholder 3"/>
          <p:cNvSpPr>
            <a:spLocks noGrp="1"/>
          </p:cNvSpPr>
          <p:nvPr>
            <p:ph type="sldNum" sz="quarter" idx="12"/>
          </p:nvPr>
        </p:nvSpPr>
        <p:spPr/>
        <p:txBody>
          <a:bodyPr/>
          <a:lstStyle/>
          <a:p>
            <a:fld id="{4955BCC4-6598-4AEB-B480-174DB2235B05}" type="slidenum">
              <a:rPr lang="en-GB" smtClean="0"/>
              <a:t>‹#›</a:t>
            </a:fld>
            <a:endParaRPr lang="en-GB"/>
          </a:p>
        </p:txBody>
      </p:sp>
    </p:spTree>
    <p:extLst>
      <p:ext uri="{BB962C8B-B14F-4D97-AF65-F5344CB8AC3E}">
        <p14:creationId xmlns:p14="http://schemas.microsoft.com/office/powerpoint/2010/main" val="3228573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0C00A39-3023-42FD-ADF3-BC06EA12700F}" type="datetime1">
              <a:rPr lang="en-GB" smtClean="0"/>
              <a:t>09/09/2026</a:t>
            </a:fld>
            <a:endParaRPr lang="en-GB"/>
          </a:p>
        </p:txBody>
      </p:sp>
      <p:sp>
        <p:nvSpPr>
          <p:cNvPr id="6" name="Footer Placeholder 5"/>
          <p:cNvSpPr>
            <a:spLocks noGrp="1"/>
          </p:cNvSpPr>
          <p:nvPr>
            <p:ph type="ftr" sz="quarter" idx="11"/>
          </p:nvPr>
        </p:nvSpPr>
        <p:spPr/>
        <p:txBody>
          <a:bodyPr/>
          <a:lstStyle/>
          <a:p>
            <a:r>
              <a:rPr lang="en-GB"/>
              <a:t>Chris Sarah Vicki</a:t>
            </a:r>
          </a:p>
        </p:txBody>
      </p:sp>
      <p:sp>
        <p:nvSpPr>
          <p:cNvPr id="7" name="Slide Number Placeholder 6"/>
          <p:cNvSpPr>
            <a:spLocks noGrp="1"/>
          </p:cNvSpPr>
          <p:nvPr>
            <p:ph type="sldNum" sz="quarter" idx="12"/>
          </p:nvPr>
        </p:nvSpPr>
        <p:spPr/>
        <p:txBody>
          <a:bodyPr/>
          <a:lstStyle/>
          <a:p>
            <a:fld id="{4955BCC4-6598-4AEB-B480-174DB2235B05}" type="slidenum">
              <a:rPr lang="en-GB" smtClean="0"/>
              <a:t>‹#›</a:t>
            </a:fld>
            <a:endParaRPr lang="en-GB"/>
          </a:p>
        </p:txBody>
      </p:sp>
    </p:spTree>
    <p:extLst>
      <p:ext uri="{BB962C8B-B14F-4D97-AF65-F5344CB8AC3E}">
        <p14:creationId xmlns:p14="http://schemas.microsoft.com/office/powerpoint/2010/main" val="13585461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636151-D8A3-42F1-9C4A-E188F18634F0}" type="datetime1">
              <a:rPr lang="en-GB" smtClean="0"/>
              <a:t>09/09/2026</a:t>
            </a:fld>
            <a:endParaRPr lang="en-GB"/>
          </a:p>
        </p:txBody>
      </p:sp>
      <p:sp>
        <p:nvSpPr>
          <p:cNvPr id="6" name="Footer Placeholder 5"/>
          <p:cNvSpPr>
            <a:spLocks noGrp="1"/>
          </p:cNvSpPr>
          <p:nvPr>
            <p:ph type="ftr" sz="quarter" idx="11"/>
          </p:nvPr>
        </p:nvSpPr>
        <p:spPr/>
        <p:txBody>
          <a:bodyPr/>
          <a:lstStyle/>
          <a:p>
            <a:r>
              <a:rPr lang="en-GB"/>
              <a:t>Chris Sarah Vicki</a:t>
            </a:r>
          </a:p>
        </p:txBody>
      </p:sp>
      <p:sp>
        <p:nvSpPr>
          <p:cNvPr id="7" name="Slide Number Placeholder 6"/>
          <p:cNvSpPr>
            <a:spLocks noGrp="1"/>
          </p:cNvSpPr>
          <p:nvPr>
            <p:ph type="sldNum" sz="quarter" idx="12"/>
          </p:nvPr>
        </p:nvSpPr>
        <p:spPr/>
        <p:txBody>
          <a:bodyPr/>
          <a:lstStyle/>
          <a:p>
            <a:fld id="{4955BCC4-6598-4AEB-B480-174DB2235B05}" type="slidenum">
              <a:rPr lang="en-GB" smtClean="0"/>
              <a:t>‹#›</a:t>
            </a:fld>
            <a:endParaRPr lang="en-GB"/>
          </a:p>
        </p:txBody>
      </p:sp>
    </p:spTree>
    <p:extLst>
      <p:ext uri="{BB962C8B-B14F-4D97-AF65-F5344CB8AC3E}">
        <p14:creationId xmlns:p14="http://schemas.microsoft.com/office/powerpoint/2010/main" val="3026002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1A553CC-A511-4D82-BFD9-0CDF71B6F927}" type="datetime1">
              <a:rPr lang="en-GB" smtClean="0"/>
              <a:t>09/09/2026</a:t>
            </a:fld>
            <a:endParaRPr lang="en-GB"/>
          </a:p>
        </p:txBody>
      </p:sp>
      <p:sp>
        <p:nvSpPr>
          <p:cNvPr id="5" name="Footer Placeholder 4"/>
          <p:cNvSpPr>
            <a:spLocks noGrp="1"/>
          </p:cNvSpPr>
          <p:nvPr>
            <p:ph type="ftr" sz="quarter" idx="11"/>
          </p:nvPr>
        </p:nvSpPr>
        <p:spPr/>
        <p:txBody>
          <a:bodyPr/>
          <a:lstStyle/>
          <a:p>
            <a:r>
              <a:rPr lang="en-GB"/>
              <a:t>Chris Sarah Vicki</a:t>
            </a:r>
          </a:p>
        </p:txBody>
      </p:sp>
      <p:sp>
        <p:nvSpPr>
          <p:cNvPr id="6" name="Slide Number Placeholder 5"/>
          <p:cNvSpPr>
            <a:spLocks noGrp="1"/>
          </p:cNvSpPr>
          <p:nvPr>
            <p:ph type="sldNum" sz="quarter" idx="12"/>
          </p:nvPr>
        </p:nvSpPr>
        <p:spPr/>
        <p:txBody>
          <a:bodyPr/>
          <a:lstStyle/>
          <a:p>
            <a:fld id="{4955BCC4-6598-4AEB-B480-174DB2235B05}" type="slidenum">
              <a:rPr lang="en-GB" smtClean="0"/>
              <a:t>‹#›</a:t>
            </a:fld>
            <a:endParaRPr lang="en-GB"/>
          </a:p>
        </p:txBody>
      </p:sp>
    </p:spTree>
    <p:extLst>
      <p:ext uri="{BB962C8B-B14F-4D97-AF65-F5344CB8AC3E}">
        <p14:creationId xmlns:p14="http://schemas.microsoft.com/office/powerpoint/2010/main" val="1587825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48090D9-4E90-4498-9029-6378E11B7F64}" type="datetime1">
              <a:rPr lang="en-GB" smtClean="0"/>
              <a:t>09/09/2026</a:t>
            </a:fld>
            <a:endParaRPr lang="en-GB"/>
          </a:p>
        </p:txBody>
      </p:sp>
      <p:sp>
        <p:nvSpPr>
          <p:cNvPr id="5" name="Footer Placeholder 4"/>
          <p:cNvSpPr>
            <a:spLocks noGrp="1"/>
          </p:cNvSpPr>
          <p:nvPr>
            <p:ph type="ftr" sz="quarter" idx="11"/>
          </p:nvPr>
        </p:nvSpPr>
        <p:spPr/>
        <p:txBody>
          <a:bodyPr/>
          <a:lstStyle/>
          <a:p>
            <a:r>
              <a:rPr lang="en-GB"/>
              <a:t>Chris Sarah Vicki</a:t>
            </a:r>
          </a:p>
        </p:txBody>
      </p:sp>
      <p:sp>
        <p:nvSpPr>
          <p:cNvPr id="6" name="Slide Number Placeholder 5"/>
          <p:cNvSpPr>
            <a:spLocks noGrp="1"/>
          </p:cNvSpPr>
          <p:nvPr>
            <p:ph type="sldNum" sz="quarter" idx="12"/>
          </p:nvPr>
        </p:nvSpPr>
        <p:spPr/>
        <p:txBody>
          <a:bodyPr/>
          <a:lstStyle/>
          <a:p>
            <a:fld id="{4955BCC4-6598-4AEB-B480-174DB2235B05}" type="slidenum">
              <a:rPr lang="en-GB" smtClean="0"/>
              <a:t>‹#›</a:t>
            </a:fld>
            <a:endParaRPr lang="en-GB"/>
          </a:p>
        </p:txBody>
      </p:sp>
    </p:spTree>
    <p:extLst>
      <p:ext uri="{BB962C8B-B14F-4D97-AF65-F5344CB8AC3E}">
        <p14:creationId xmlns:p14="http://schemas.microsoft.com/office/powerpoint/2010/main" val="293433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443936-2DB6-490C-9B33-35736845CFAA}" type="datetime1">
              <a:rPr lang="en-GB" smtClean="0"/>
              <a:t>09/09/2026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Chris Sarah Vicki</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55BCC4-6598-4AEB-B480-174DB2235B05}" type="slidenum">
              <a:rPr lang="en-GB" smtClean="0"/>
              <a:t>‹#›</a:t>
            </a:fld>
            <a:endParaRPr lang="en-GB"/>
          </a:p>
        </p:txBody>
      </p:sp>
    </p:spTree>
    <p:extLst>
      <p:ext uri="{BB962C8B-B14F-4D97-AF65-F5344CB8AC3E}">
        <p14:creationId xmlns:p14="http://schemas.microsoft.com/office/powerpoint/2010/main" val="27392210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mailto:office@coppice.solihull.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00497" y="2156126"/>
            <a:ext cx="4435365" cy="1515734"/>
          </a:xfrm>
        </p:spPr>
        <p:txBody>
          <a:bodyPr>
            <a:normAutofit fontScale="90000"/>
          </a:bodyPr>
          <a:lstStyle/>
          <a:p>
            <a:r>
              <a:rPr lang="en-GB" sz="9600" b="1" dirty="0">
                <a:solidFill>
                  <a:srgbClr val="0070C0"/>
                </a:solidFill>
                <a:latin typeface="Twinkl" panose="02000000000000000000" pitchFamily="2" charset="0"/>
              </a:rPr>
              <a:t>Meet the Teacher</a:t>
            </a:r>
          </a:p>
        </p:txBody>
      </p:sp>
      <p:sp>
        <p:nvSpPr>
          <p:cNvPr id="3" name="Subtitle 2"/>
          <p:cNvSpPr>
            <a:spLocks noGrp="1"/>
          </p:cNvSpPr>
          <p:nvPr>
            <p:ph type="subTitle" idx="1"/>
          </p:nvPr>
        </p:nvSpPr>
        <p:spPr>
          <a:xfrm>
            <a:off x="6600496" y="4296582"/>
            <a:ext cx="4435366" cy="1655762"/>
          </a:xfrm>
        </p:spPr>
        <p:txBody>
          <a:bodyPr>
            <a:normAutofit/>
          </a:bodyPr>
          <a:lstStyle/>
          <a:p>
            <a:r>
              <a:rPr lang="en-GB" sz="4800" b="1" dirty="0">
                <a:latin typeface="Twinkl" panose="02000000000000000000" pitchFamily="2" charset="0"/>
              </a:rPr>
              <a:t>Year 4</a:t>
            </a:r>
          </a:p>
          <a:p>
            <a:r>
              <a:rPr lang="en-GB" sz="4800" b="1" dirty="0">
                <a:latin typeface="Twinkl" panose="02000000000000000000" pitchFamily="2" charset="0"/>
              </a:rPr>
              <a:t>2026 -2027</a:t>
            </a:r>
          </a:p>
        </p:txBody>
      </p:sp>
      <p:pic>
        <p:nvPicPr>
          <p:cNvPr id="8" name="Picture 7">
            <a:extLst>
              <a:ext uri="{FF2B5EF4-FFF2-40B4-BE49-F238E27FC236}">
                <a16:creationId xmlns:a16="http://schemas.microsoft.com/office/drawing/2014/main" id="{62236B77-C584-1685-7595-AB7D0021ED0F}"/>
              </a:ext>
            </a:extLst>
          </p:cNvPr>
          <p:cNvPicPr>
            <a:picLocks noChangeAspect="1"/>
          </p:cNvPicPr>
          <p:nvPr/>
        </p:nvPicPr>
        <p:blipFill>
          <a:blip r:embed="rId2"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338958" y="0"/>
            <a:ext cx="6858000" cy="6858000"/>
          </a:xfrm>
          <a:prstGeom prst="rect">
            <a:avLst/>
          </a:prstGeom>
        </p:spPr>
      </p:pic>
    </p:spTree>
    <p:extLst>
      <p:ext uri="{BB962C8B-B14F-4D97-AF65-F5344CB8AC3E}">
        <p14:creationId xmlns:p14="http://schemas.microsoft.com/office/powerpoint/2010/main" val="3372363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a:solidFill>
                  <a:srgbClr val="0070C0"/>
                </a:solidFill>
                <a:latin typeface="Twinkl" panose="02000000000000000000" pitchFamily="2" charset="0"/>
              </a:rPr>
              <a:t>Year 4 Staff</a:t>
            </a:r>
          </a:p>
        </p:txBody>
      </p:sp>
      <p:sp>
        <p:nvSpPr>
          <p:cNvPr id="3" name="Content Placeholder 2"/>
          <p:cNvSpPr>
            <a:spLocks noGrp="1"/>
          </p:cNvSpPr>
          <p:nvPr>
            <p:ph idx="1"/>
          </p:nvPr>
        </p:nvSpPr>
        <p:spPr>
          <a:xfrm>
            <a:off x="838200" y="1690688"/>
            <a:ext cx="11353800" cy="4882640"/>
          </a:xfrm>
        </p:spPr>
        <p:txBody>
          <a:bodyPr>
            <a:normAutofit fontScale="92500"/>
          </a:bodyPr>
          <a:lstStyle/>
          <a:p>
            <a:r>
              <a:rPr lang="en-GB" sz="4400" dirty="0">
                <a:latin typeface="Twinkl" panose="02000000000000000000" pitchFamily="2" charset="0"/>
              </a:rPr>
              <a:t>Miss Wright – Class Teacher</a:t>
            </a:r>
          </a:p>
          <a:p>
            <a:endParaRPr lang="en-GB" sz="1800" dirty="0">
              <a:latin typeface="Twinkl" panose="02000000000000000000" pitchFamily="2" charset="0"/>
            </a:endParaRPr>
          </a:p>
          <a:p>
            <a:r>
              <a:rPr lang="en-GB" sz="4400" dirty="0">
                <a:latin typeface="Twinkl" panose="02000000000000000000" pitchFamily="2" charset="0"/>
              </a:rPr>
              <a:t>Miss Ridsdale – TA Support (All Year Groups)</a:t>
            </a:r>
          </a:p>
          <a:p>
            <a:endParaRPr lang="en-GB" sz="1800" dirty="0">
              <a:latin typeface="Twinkl" panose="02000000000000000000" pitchFamily="2" charset="0"/>
            </a:endParaRPr>
          </a:p>
          <a:p>
            <a:r>
              <a:rPr lang="en-GB" sz="4400" dirty="0">
                <a:latin typeface="Twinkl" panose="02000000000000000000" pitchFamily="2" charset="0"/>
              </a:rPr>
              <a:t>Mrs </a:t>
            </a:r>
            <a:r>
              <a:rPr lang="en-GB" sz="4400" dirty="0" err="1">
                <a:latin typeface="Twinkl" panose="02000000000000000000" pitchFamily="2" charset="0"/>
              </a:rPr>
              <a:t>Milenkovic</a:t>
            </a:r>
            <a:r>
              <a:rPr lang="en-GB" sz="4400" dirty="0">
                <a:latin typeface="Twinkl" panose="02000000000000000000" pitchFamily="2" charset="0"/>
              </a:rPr>
              <a:t> – 1-2-1 TA Support</a:t>
            </a:r>
          </a:p>
          <a:p>
            <a:endParaRPr lang="en-GB" sz="1900" dirty="0">
              <a:latin typeface="Twinkl" panose="02000000000000000000" pitchFamily="2" charset="0"/>
            </a:endParaRPr>
          </a:p>
          <a:p>
            <a:r>
              <a:rPr lang="en-GB" sz="4400" dirty="0">
                <a:latin typeface="Twinkl" panose="02000000000000000000" pitchFamily="2" charset="0"/>
              </a:rPr>
              <a:t>Miss Robinson – 1-2-1 TA Support</a:t>
            </a:r>
          </a:p>
          <a:p>
            <a:endParaRPr lang="en-GB" sz="1900" dirty="0">
              <a:latin typeface="Twinkl" panose="02000000000000000000" pitchFamily="2" charset="0"/>
            </a:endParaRPr>
          </a:p>
          <a:p>
            <a:r>
              <a:rPr lang="en-GB" sz="4400" dirty="0">
                <a:latin typeface="Twinkl" panose="02000000000000000000" pitchFamily="2" charset="0"/>
              </a:rPr>
              <a:t>Mrs McDougall – 1-2-1 TA Support</a:t>
            </a:r>
          </a:p>
          <a:p>
            <a:pPr marL="0" indent="0">
              <a:buNone/>
            </a:pPr>
            <a:endParaRPr lang="en-GB" sz="4400" dirty="0">
              <a:latin typeface="Twinkl" panose="02000000000000000000" pitchFamily="2" charset="0"/>
            </a:endParaRPr>
          </a:p>
        </p:txBody>
      </p:sp>
      <p:pic>
        <p:nvPicPr>
          <p:cNvPr id="4" name="Picture 3">
            <a:extLst>
              <a:ext uri="{FF2B5EF4-FFF2-40B4-BE49-F238E27FC236}">
                <a16:creationId xmlns:a16="http://schemas.microsoft.com/office/drawing/2014/main" id="{4604DB8F-5211-9CA3-3356-17D9DE4C5AA4}"/>
              </a:ext>
            </a:extLst>
          </p:cNvPr>
          <p:cNvPicPr>
            <a:picLocks noChangeAspect="1"/>
          </p:cNvPicPr>
          <p:nvPr/>
        </p:nvPicPr>
        <p:blipFill>
          <a:blip r:embed="rId2"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9586762" y="0"/>
            <a:ext cx="2505308" cy="2505308"/>
          </a:xfrm>
          <a:prstGeom prst="rect">
            <a:avLst/>
          </a:prstGeom>
        </p:spPr>
      </p:pic>
    </p:spTree>
    <p:extLst>
      <p:ext uri="{BB962C8B-B14F-4D97-AF65-F5344CB8AC3E}">
        <p14:creationId xmlns:p14="http://schemas.microsoft.com/office/powerpoint/2010/main" val="30070409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32509" y="22946"/>
            <a:ext cx="10515600" cy="1325563"/>
          </a:xfrm>
        </p:spPr>
        <p:txBody>
          <a:bodyPr>
            <a:normAutofit/>
          </a:bodyPr>
          <a:lstStyle/>
          <a:p>
            <a:r>
              <a:rPr lang="en-GB" sz="6000" b="1" dirty="0">
                <a:solidFill>
                  <a:srgbClr val="0070C0"/>
                </a:solidFill>
                <a:latin typeface="Twinkl" panose="02000000000000000000" pitchFamily="2" charset="0"/>
              </a:rPr>
              <a:t>Timetables</a:t>
            </a:r>
          </a:p>
        </p:txBody>
      </p:sp>
      <p:sp>
        <p:nvSpPr>
          <p:cNvPr id="5" name="Content Placeholder 4"/>
          <p:cNvSpPr>
            <a:spLocks noGrp="1"/>
          </p:cNvSpPr>
          <p:nvPr>
            <p:ph idx="1"/>
          </p:nvPr>
        </p:nvSpPr>
        <p:spPr>
          <a:xfrm>
            <a:off x="332509" y="1348509"/>
            <a:ext cx="11785599" cy="4662199"/>
          </a:xfrm>
        </p:spPr>
        <p:txBody>
          <a:bodyPr>
            <a:noAutofit/>
          </a:bodyPr>
          <a:lstStyle/>
          <a:p>
            <a:r>
              <a:rPr lang="en-GB" dirty="0">
                <a:latin typeface="Twinkl" panose="02000000000000000000" pitchFamily="2" charset="0"/>
              </a:rPr>
              <a:t>PE days:</a:t>
            </a:r>
            <a:br>
              <a:rPr lang="en-GB" dirty="0">
                <a:latin typeface="Twinkl" panose="02000000000000000000" pitchFamily="2" charset="0"/>
              </a:rPr>
            </a:br>
            <a:r>
              <a:rPr lang="en-GB" dirty="0">
                <a:latin typeface="Twinkl" panose="02000000000000000000" pitchFamily="2" charset="0"/>
              </a:rPr>
              <a:t>Mondays and Wednesdays</a:t>
            </a:r>
          </a:p>
          <a:p>
            <a:pPr marL="0" indent="0">
              <a:buNone/>
            </a:pPr>
            <a:endParaRPr lang="en-GB" sz="1500" dirty="0">
              <a:latin typeface="Twinkl" panose="02000000000000000000" pitchFamily="2" charset="0"/>
            </a:endParaRPr>
          </a:p>
          <a:p>
            <a:r>
              <a:rPr lang="en-GB" dirty="0">
                <a:latin typeface="Twinkl" panose="02000000000000000000" pitchFamily="2" charset="0"/>
              </a:rPr>
              <a:t>Homework set on a Wednesday and due the following Tuesday (Century/Writing)</a:t>
            </a:r>
          </a:p>
          <a:p>
            <a:endParaRPr lang="en-GB" dirty="0">
              <a:latin typeface="Twinkl" panose="02000000000000000000" pitchFamily="2" charset="0"/>
            </a:endParaRPr>
          </a:p>
          <a:p>
            <a:r>
              <a:rPr lang="en-GB" dirty="0">
                <a:latin typeface="Twinkl" panose="02000000000000000000" pitchFamily="2" charset="0"/>
              </a:rPr>
              <a:t>Spelling – will be set and tested weekly (from next week)</a:t>
            </a:r>
          </a:p>
          <a:p>
            <a:pPr marL="0" indent="0">
              <a:buNone/>
            </a:pPr>
            <a:endParaRPr lang="en-GB" sz="1500" dirty="0">
              <a:latin typeface="Twinkl" panose="02000000000000000000" pitchFamily="2" charset="0"/>
            </a:endParaRPr>
          </a:p>
          <a:p>
            <a:r>
              <a:rPr lang="en-GB" dirty="0">
                <a:latin typeface="Twinkl" panose="02000000000000000000" pitchFamily="2" charset="0"/>
              </a:rPr>
              <a:t> Forest School Friday – throughout the year, we will dojo to remind when this is happening (old clothes and wellies will be needed for this)</a:t>
            </a:r>
          </a:p>
        </p:txBody>
      </p:sp>
      <p:pic>
        <p:nvPicPr>
          <p:cNvPr id="3" name="Picture 2">
            <a:extLst>
              <a:ext uri="{FF2B5EF4-FFF2-40B4-BE49-F238E27FC236}">
                <a16:creationId xmlns:a16="http://schemas.microsoft.com/office/drawing/2014/main" id="{EED0B9C3-DB8E-C506-D85A-FCE74DDDBE0A}"/>
              </a:ext>
            </a:extLst>
          </p:cNvPr>
          <p:cNvPicPr>
            <a:picLocks noChangeAspect="1"/>
          </p:cNvPicPr>
          <p:nvPr/>
        </p:nvPicPr>
        <p:blipFill>
          <a:blip r:embed="rId2"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10039148" y="0"/>
            <a:ext cx="2052921" cy="2052921"/>
          </a:xfrm>
          <a:prstGeom prst="rect">
            <a:avLst/>
          </a:prstGeom>
        </p:spPr>
      </p:pic>
    </p:spTree>
    <p:extLst>
      <p:ext uri="{BB962C8B-B14F-4D97-AF65-F5344CB8AC3E}">
        <p14:creationId xmlns:p14="http://schemas.microsoft.com/office/powerpoint/2010/main" val="1512006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933" y="146741"/>
            <a:ext cx="10515600" cy="1325563"/>
          </a:xfrm>
        </p:spPr>
        <p:txBody>
          <a:bodyPr>
            <a:normAutofit/>
          </a:bodyPr>
          <a:lstStyle/>
          <a:p>
            <a:r>
              <a:rPr lang="en-GB" sz="6600" b="1" dirty="0">
                <a:solidFill>
                  <a:srgbClr val="0070C0"/>
                </a:solidFill>
                <a:latin typeface="Twinkl" panose="02000000000000000000" pitchFamily="2" charset="0"/>
              </a:rPr>
              <a:t>Uniform</a:t>
            </a:r>
          </a:p>
        </p:txBody>
      </p:sp>
      <p:sp>
        <p:nvSpPr>
          <p:cNvPr id="3" name="Content Placeholder 2"/>
          <p:cNvSpPr>
            <a:spLocks noGrp="1"/>
          </p:cNvSpPr>
          <p:nvPr>
            <p:ph idx="1"/>
          </p:nvPr>
        </p:nvSpPr>
        <p:spPr>
          <a:xfrm>
            <a:off x="374073" y="1825625"/>
            <a:ext cx="11612773" cy="4705804"/>
          </a:xfrm>
        </p:spPr>
        <p:txBody>
          <a:bodyPr>
            <a:normAutofit/>
          </a:bodyPr>
          <a:lstStyle/>
          <a:p>
            <a:r>
              <a:rPr lang="en-GB" dirty="0">
                <a:latin typeface="Twinkl" panose="02000000000000000000" pitchFamily="2" charset="0"/>
              </a:rPr>
              <a:t>White shirts / polo shirts (shirts and ties after October Half Term please).</a:t>
            </a:r>
          </a:p>
          <a:p>
            <a:r>
              <a:rPr lang="en-GB" dirty="0">
                <a:latin typeface="Twinkl" panose="02000000000000000000" pitchFamily="2" charset="0"/>
              </a:rPr>
              <a:t>Blue skirts (or blue check summer dresses until Oct Half Term) / </a:t>
            </a:r>
            <a:br>
              <a:rPr lang="en-GB" dirty="0">
                <a:latin typeface="Twinkl" panose="02000000000000000000" pitchFamily="2" charset="0"/>
              </a:rPr>
            </a:br>
            <a:r>
              <a:rPr lang="en-GB" dirty="0">
                <a:latin typeface="Twinkl" panose="02000000000000000000" pitchFamily="2" charset="0"/>
              </a:rPr>
              <a:t>grey trousers or shorts</a:t>
            </a:r>
          </a:p>
          <a:p>
            <a:r>
              <a:rPr lang="en-GB" dirty="0">
                <a:latin typeface="Twinkl" panose="02000000000000000000" pitchFamily="2" charset="0"/>
              </a:rPr>
              <a:t>Navy jumper or cardigan – with school logo if you prefer</a:t>
            </a:r>
          </a:p>
          <a:p>
            <a:r>
              <a:rPr lang="en-GB" dirty="0">
                <a:latin typeface="Twinkl" panose="02000000000000000000" pitchFamily="2" charset="0"/>
              </a:rPr>
              <a:t>Dark socks and black shoes</a:t>
            </a:r>
          </a:p>
          <a:p>
            <a:r>
              <a:rPr lang="en-GB" dirty="0">
                <a:latin typeface="Twinkl" panose="02000000000000000000" pitchFamily="2" charset="0"/>
              </a:rPr>
              <a:t>Long hair needs to be tied up - blue / white / black hair bobbles</a:t>
            </a:r>
          </a:p>
          <a:p>
            <a:r>
              <a:rPr lang="en-GB" dirty="0">
                <a:latin typeface="Twinkl" panose="02000000000000000000" pitchFamily="2" charset="0"/>
              </a:rPr>
              <a:t>No jewellery (in particular, earrings)</a:t>
            </a:r>
          </a:p>
          <a:p>
            <a:r>
              <a:rPr lang="en-GB" dirty="0">
                <a:latin typeface="Twinkl" panose="02000000000000000000" pitchFamily="2" charset="0"/>
              </a:rPr>
              <a:t>Watches may be worn (no smart watches).</a:t>
            </a:r>
          </a:p>
        </p:txBody>
      </p:sp>
      <p:pic>
        <p:nvPicPr>
          <p:cNvPr id="4" name="Picture 3">
            <a:extLst>
              <a:ext uri="{FF2B5EF4-FFF2-40B4-BE49-F238E27FC236}">
                <a16:creationId xmlns:a16="http://schemas.microsoft.com/office/drawing/2014/main" id="{7107E45B-B041-C412-3A30-ADA2AAAA30F2}"/>
              </a:ext>
            </a:extLst>
          </p:cNvPr>
          <p:cNvPicPr>
            <a:picLocks noChangeAspect="1"/>
          </p:cNvPicPr>
          <p:nvPr/>
        </p:nvPicPr>
        <p:blipFill>
          <a:blip r:embed="rId2"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10019898" y="0"/>
            <a:ext cx="2072171" cy="2072171"/>
          </a:xfrm>
          <a:prstGeom prst="rect">
            <a:avLst/>
          </a:prstGeom>
        </p:spPr>
      </p:pic>
    </p:spTree>
    <p:extLst>
      <p:ext uri="{BB962C8B-B14F-4D97-AF65-F5344CB8AC3E}">
        <p14:creationId xmlns:p14="http://schemas.microsoft.com/office/powerpoint/2010/main" val="1929274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a:solidFill>
                  <a:srgbClr val="0070C0"/>
                </a:solidFill>
                <a:latin typeface="Twinkl" panose="02000000000000000000" pitchFamily="2" charset="0"/>
              </a:rPr>
              <a:t>PE Kit</a:t>
            </a:r>
          </a:p>
        </p:txBody>
      </p:sp>
      <p:sp>
        <p:nvSpPr>
          <p:cNvPr id="3" name="Content Placeholder 2"/>
          <p:cNvSpPr>
            <a:spLocks noGrp="1"/>
          </p:cNvSpPr>
          <p:nvPr>
            <p:ph idx="1"/>
          </p:nvPr>
        </p:nvSpPr>
        <p:spPr/>
        <p:txBody>
          <a:bodyPr/>
          <a:lstStyle/>
          <a:p>
            <a:r>
              <a:rPr lang="en-GB" dirty="0">
                <a:latin typeface="Twinkl" panose="02000000000000000000" pitchFamily="2" charset="0"/>
              </a:rPr>
              <a:t>Plain white t-shirt (or new school logo PE shirt)</a:t>
            </a:r>
          </a:p>
          <a:p>
            <a:r>
              <a:rPr lang="en-GB" dirty="0">
                <a:latin typeface="Twinkl" panose="02000000000000000000" pitchFamily="2" charset="0"/>
              </a:rPr>
              <a:t>Navy jumper</a:t>
            </a:r>
          </a:p>
          <a:p>
            <a:r>
              <a:rPr lang="en-GB" dirty="0">
                <a:latin typeface="Twinkl" panose="02000000000000000000" pitchFamily="2" charset="0"/>
              </a:rPr>
              <a:t>Navy shorts / joggers </a:t>
            </a:r>
          </a:p>
          <a:p>
            <a:r>
              <a:rPr lang="en-GB" dirty="0">
                <a:latin typeface="Twinkl" panose="02000000000000000000" pitchFamily="2" charset="0"/>
              </a:rPr>
              <a:t>White socks</a:t>
            </a:r>
          </a:p>
          <a:p>
            <a:r>
              <a:rPr lang="en-GB" dirty="0">
                <a:latin typeface="Twinkl" panose="02000000000000000000" pitchFamily="2" charset="0"/>
              </a:rPr>
              <a:t>Trainers</a:t>
            </a:r>
          </a:p>
        </p:txBody>
      </p:sp>
      <p:pic>
        <p:nvPicPr>
          <p:cNvPr id="4" name="Picture 3">
            <a:extLst>
              <a:ext uri="{FF2B5EF4-FFF2-40B4-BE49-F238E27FC236}">
                <a16:creationId xmlns:a16="http://schemas.microsoft.com/office/drawing/2014/main" id="{2E3509B9-7A85-658F-7845-C21583294746}"/>
              </a:ext>
            </a:extLst>
          </p:cNvPr>
          <p:cNvPicPr>
            <a:picLocks noChangeAspect="1"/>
          </p:cNvPicPr>
          <p:nvPr/>
        </p:nvPicPr>
        <p:blipFill>
          <a:blip r:embed="rId2"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9586762" y="0"/>
            <a:ext cx="2505308" cy="2505308"/>
          </a:xfrm>
          <a:prstGeom prst="rect">
            <a:avLst/>
          </a:prstGeom>
        </p:spPr>
      </p:pic>
      <p:pic>
        <p:nvPicPr>
          <p:cNvPr id="6" name="Picture 5">
            <a:extLst>
              <a:ext uri="{FF2B5EF4-FFF2-40B4-BE49-F238E27FC236}">
                <a16:creationId xmlns:a16="http://schemas.microsoft.com/office/drawing/2014/main" id="{B2909927-8F77-43F7-1CD4-1CDA0200064F}"/>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705600" y="2364364"/>
            <a:ext cx="3400769" cy="4390311"/>
          </a:xfrm>
          <a:prstGeom prst="rect">
            <a:avLst/>
          </a:prstGeom>
        </p:spPr>
      </p:pic>
    </p:spTree>
    <p:extLst>
      <p:ext uri="{BB962C8B-B14F-4D97-AF65-F5344CB8AC3E}">
        <p14:creationId xmlns:p14="http://schemas.microsoft.com/office/powerpoint/2010/main" val="885750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427" y="45051"/>
            <a:ext cx="10515600" cy="1325563"/>
          </a:xfrm>
        </p:spPr>
        <p:txBody>
          <a:bodyPr>
            <a:normAutofit/>
          </a:bodyPr>
          <a:lstStyle/>
          <a:p>
            <a:r>
              <a:rPr lang="en-GB" sz="6000" b="1" dirty="0">
                <a:solidFill>
                  <a:srgbClr val="0070C0"/>
                </a:solidFill>
                <a:latin typeface="Twinkl" panose="02000000000000000000" pitchFamily="2" charset="0"/>
              </a:rPr>
              <a:t>Rewards / Consequences</a:t>
            </a:r>
          </a:p>
        </p:txBody>
      </p:sp>
      <p:sp>
        <p:nvSpPr>
          <p:cNvPr id="3" name="Content Placeholder 2"/>
          <p:cNvSpPr>
            <a:spLocks noGrp="1"/>
          </p:cNvSpPr>
          <p:nvPr>
            <p:ph idx="1"/>
          </p:nvPr>
        </p:nvSpPr>
        <p:spPr>
          <a:xfrm>
            <a:off x="438806" y="1322489"/>
            <a:ext cx="11259208" cy="5145800"/>
          </a:xfrm>
        </p:spPr>
        <p:txBody>
          <a:bodyPr>
            <a:normAutofit/>
          </a:bodyPr>
          <a:lstStyle/>
          <a:p>
            <a:r>
              <a:rPr lang="en-GB" sz="2400" dirty="0">
                <a:latin typeface="Twinkl" panose="02000000000000000000" pitchFamily="2" charset="0"/>
              </a:rPr>
              <a:t>We use class dojo to record behaviour.  </a:t>
            </a:r>
          </a:p>
          <a:p>
            <a:r>
              <a:rPr lang="en-GB" sz="2400" dirty="0">
                <a:latin typeface="Twinkl" panose="02000000000000000000" pitchFamily="2" charset="0"/>
              </a:rPr>
              <a:t>Good behaviour in line with our values is rewarded with dojo points.  </a:t>
            </a:r>
          </a:p>
          <a:p>
            <a:r>
              <a:rPr lang="en-GB" sz="2400" dirty="0">
                <a:latin typeface="Twinkl" panose="02000000000000000000" pitchFamily="2" charset="0"/>
              </a:rPr>
              <a:t>At the end of each week, the child with the most points will be recognised in assembly and receive a certificate.</a:t>
            </a:r>
          </a:p>
          <a:p>
            <a:r>
              <a:rPr lang="en-GB" sz="2400" dirty="0">
                <a:latin typeface="Twinkl" panose="02000000000000000000" pitchFamily="2" charset="0"/>
              </a:rPr>
              <a:t>Negative behaviour is class will result in a warning being given. If behaviour continues, 2 minutes thinking time is given. If behaviour continues, this increases to 5 minutes and then it will be 10 minutes with another teacher or Phase Lead. </a:t>
            </a:r>
          </a:p>
          <a:p>
            <a:pPr marL="0" indent="0">
              <a:buNone/>
            </a:pPr>
            <a:r>
              <a:rPr lang="en-GB" sz="2400" dirty="0">
                <a:latin typeface="Twinkl" panose="02000000000000000000" pitchFamily="2" charset="0"/>
              </a:rPr>
              <a:t>  Children will pay this time back during break/lunch time. </a:t>
            </a:r>
          </a:p>
          <a:p>
            <a:r>
              <a:rPr lang="en-GB" sz="2400" dirty="0">
                <a:latin typeface="Twinkl" panose="02000000000000000000" pitchFamily="2" charset="0"/>
              </a:rPr>
              <a:t>We will endeavour to inform you of these events.</a:t>
            </a:r>
          </a:p>
          <a:p>
            <a:r>
              <a:rPr lang="en-GB" sz="2400" dirty="0">
                <a:latin typeface="Twinkl" panose="02000000000000000000" pitchFamily="2" charset="0"/>
              </a:rPr>
              <a:t>Serious bad behaviour  - physical incidents or bad language will be </a:t>
            </a:r>
            <a:br>
              <a:rPr lang="en-GB" sz="2400" dirty="0">
                <a:latin typeface="Twinkl" panose="02000000000000000000" pitchFamily="2" charset="0"/>
              </a:rPr>
            </a:br>
            <a:r>
              <a:rPr lang="en-GB" sz="2400" dirty="0">
                <a:latin typeface="Twinkl" panose="02000000000000000000" pitchFamily="2" charset="0"/>
              </a:rPr>
              <a:t>reported straight to Mr. Fowler or Mrs Green.</a:t>
            </a:r>
          </a:p>
        </p:txBody>
      </p:sp>
      <p:pic>
        <p:nvPicPr>
          <p:cNvPr id="6" name="Picture 5"/>
          <p:cNvPicPr>
            <a:picLocks noChangeAspect="1"/>
          </p:cNvPicPr>
          <p:nvPr/>
        </p:nvPicPr>
        <p:blipFill>
          <a:blip r:embed="rId2"/>
          <a:stretch>
            <a:fillRect/>
          </a:stretch>
        </p:blipFill>
        <p:spPr>
          <a:xfrm>
            <a:off x="9824720" y="4200939"/>
            <a:ext cx="2267350" cy="2267350"/>
          </a:xfrm>
          <a:prstGeom prst="rect">
            <a:avLst/>
          </a:prstGeom>
        </p:spPr>
      </p:pic>
      <p:pic>
        <p:nvPicPr>
          <p:cNvPr id="4" name="Picture 3">
            <a:extLst>
              <a:ext uri="{FF2B5EF4-FFF2-40B4-BE49-F238E27FC236}">
                <a16:creationId xmlns:a16="http://schemas.microsoft.com/office/drawing/2014/main" id="{A069ABEB-7416-169E-5972-4D3E2E60A1E3}"/>
              </a:ext>
            </a:extLst>
          </p:cNvPr>
          <p:cNvPicPr>
            <a:picLocks noChangeAspect="1"/>
          </p:cNvPicPr>
          <p:nvPr/>
        </p:nvPicPr>
        <p:blipFill>
          <a:blip r:embed="rId3"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9955262" y="0"/>
            <a:ext cx="2136808" cy="2136808"/>
          </a:xfrm>
          <a:prstGeom prst="rect">
            <a:avLst/>
          </a:prstGeom>
        </p:spPr>
      </p:pic>
    </p:spTree>
    <p:extLst>
      <p:ext uri="{BB962C8B-B14F-4D97-AF65-F5344CB8AC3E}">
        <p14:creationId xmlns:p14="http://schemas.microsoft.com/office/powerpoint/2010/main" val="3316252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455" y="123999"/>
            <a:ext cx="10515600" cy="1325563"/>
          </a:xfrm>
        </p:spPr>
        <p:txBody>
          <a:bodyPr>
            <a:normAutofit/>
          </a:bodyPr>
          <a:lstStyle/>
          <a:p>
            <a:r>
              <a:rPr lang="en-GB" sz="6600" b="1" dirty="0">
                <a:solidFill>
                  <a:srgbClr val="0070C0"/>
                </a:solidFill>
                <a:latin typeface="Twinkl" panose="02000000000000000000" pitchFamily="2" charset="0"/>
              </a:rPr>
              <a:t>Year 4 Topics</a:t>
            </a:r>
          </a:p>
        </p:txBody>
      </p:sp>
      <p:sp>
        <p:nvSpPr>
          <p:cNvPr id="3" name="Content Placeholder 2"/>
          <p:cNvSpPr>
            <a:spLocks noGrp="1"/>
          </p:cNvSpPr>
          <p:nvPr>
            <p:ph idx="1"/>
          </p:nvPr>
        </p:nvSpPr>
        <p:spPr>
          <a:xfrm>
            <a:off x="241540" y="1449562"/>
            <a:ext cx="10400515" cy="2820513"/>
          </a:xfrm>
        </p:spPr>
        <p:txBody>
          <a:bodyPr>
            <a:normAutofit/>
          </a:bodyPr>
          <a:lstStyle/>
          <a:p>
            <a:r>
              <a:rPr lang="en-GB" dirty="0">
                <a:latin typeface="Twinkl" panose="02000000000000000000" pitchFamily="2" charset="0"/>
              </a:rPr>
              <a:t>Autumn Term – </a:t>
            </a:r>
            <a:r>
              <a:rPr lang="en-GB" dirty="0">
                <a:solidFill>
                  <a:schemeClr val="accent2">
                    <a:lumMod val="75000"/>
                  </a:schemeClr>
                </a:solidFill>
                <a:latin typeface="Twinkl" panose="02000000000000000000" pitchFamily="2" charset="0"/>
              </a:rPr>
              <a:t>Ancient </a:t>
            </a:r>
            <a:r>
              <a:rPr lang="en-GB" dirty="0">
                <a:solidFill>
                  <a:schemeClr val="accent6">
                    <a:lumMod val="75000"/>
                  </a:schemeClr>
                </a:solidFill>
                <a:latin typeface="Twinkl" panose="02000000000000000000" pitchFamily="2" charset="0"/>
              </a:rPr>
              <a:t>Maya</a:t>
            </a:r>
            <a:r>
              <a:rPr lang="en-GB" dirty="0">
                <a:latin typeface="Twinkl" panose="02000000000000000000" pitchFamily="2" charset="0"/>
              </a:rPr>
              <a:t>/</a:t>
            </a:r>
            <a:r>
              <a:rPr lang="en-GB" dirty="0">
                <a:solidFill>
                  <a:schemeClr val="accent6">
                    <a:lumMod val="75000"/>
                  </a:schemeClr>
                </a:solidFill>
                <a:latin typeface="Twinkl" panose="02000000000000000000" pitchFamily="2" charset="0"/>
              </a:rPr>
              <a:t>Why are Rainforests important to us?</a:t>
            </a:r>
          </a:p>
          <a:p>
            <a:endParaRPr lang="en-GB" sz="1000" dirty="0">
              <a:solidFill>
                <a:schemeClr val="accent6">
                  <a:lumMod val="75000"/>
                </a:schemeClr>
              </a:solidFill>
              <a:latin typeface="Twinkl" panose="02000000000000000000" pitchFamily="2" charset="0"/>
            </a:endParaRPr>
          </a:p>
          <a:p>
            <a:r>
              <a:rPr lang="en-GB" dirty="0">
                <a:latin typeface="Twinkl" panose="02000000000000000000" pitchFamily="2" charset="0"/>
              </a:rPr>
              <a:t>Spring Term – </a:t>
            </a:r>
            <a:r>
              <a:rPr lang="en-GB" dirty="0">
                <a:solidFill>
                  <a:schemeClr val="accent2">
                    <a:lumMod val="75000"/>
                  </a:schemeClr>
                </a:solidFill>
                <a:latin typeface="Twinkl" panose="02000000000000000000" pitchFamily="2" charset="0"/>
              </a:rPr>
              <a:t>Anglo Saxons</a:t>
            </a:r>
            <a:r>
              <a:rPr lang="en-GB" dirty="0">
                <a:latin typeface="Twinkl" panose="02000000000000000000" pitchFamily="2" charset="0"/>
              </a:rPr>
              <a:t>/</a:t>
            </a:r>
            <a:r>
              <a:rPr lang="en-GB" dirty="0">
                <a:solidFill>
                  <a:schemeClr val="accent6">
                    <a:lumMod val="75000"/>
                  </a:schemeClr>
                </a:solidFill>
                <a:latin typeface="Twinkl" panose="02000000000000000000" pitchFamily="2" charset="0"/>
              </a:rPr>
              <a:t>Where does our food come from?</a:t>
            </a:r>
          </a:p>
          <a:p>
            <a:endParaRPr lang="en-GB" sz="1000" dirty="0">
              <a:latin typeface="Twinkl" panose="02000000000000000000" pitchFamily="2" charset="0"/>
            </a:endParaRPr>
          </a:p>
          <a:p>
            <a:r>
              <a:rPr lang="en-GB" dirty="0">
                <a:latin typeface="Twinkl" panose="02000000000000000000" pitchFamily="2" charset="0"/>
              </a:rPr>
              <a:t>Summer Term – </a:t>
            </a:r>
            <a:r>
              <a:rPr lang="en-GB" dirty="0">
                <a:solidFill>
                  <a:schemeClr val="accent2">
                    <a:lumMod val="75000"/>
                  </a:schemeClr>
                </a:solidFill>
                <a:latin typeface="Twinkl" panose="02000000000000000000" pitchFamily="2" charset="0"/>
              </a:rPr>
              <a:t>How have children’s lives changed?</a:t>
            </a:r>
            <a:r>
              <a:rPr lang="en-GB" dirty="0">
                <a:latin typeface="Twinkl" panose="02000000000000000000" pitchFamily="2" charset="0"/>
              </a:rPr>
              <a:t>/</a:t>
            </a:r>
            <a:r>
              <a:rPr lang="en-GB" dirty="0">
                <a:solidFill>
                  <a:schemeClr val="accent6">
                    <a:lumMod val="75000"/>
                  </a:schemeClr>
                </a:solidFill>
                <a:latin typeface="Twinkl" panose="02000000000000000000" pitchFamily="2" charset="0"/>
              </a:rPr>
              <a:t>What are rivers and how are they used?</a:t>
            </a:r>
          </a:p>
        </p:txBody>
      </p:sp>
      <p:pic>
        <p:nvPicPr>
          <p:cNvPr id="9" name="Picture 8">
            <a:extLst>
              <a:ext uri="{FF2B5EF4-FFF2-40B4-BE49-F238E27FC236}">
                <a16:creationId xmlns:a16="http://schemas.microsoft.com/office/drawing/2014/main" id="{DB39CD39-1E99-3B3E-5AD9-503E83B9CE04}"/>
              </a:ext>
            </a:extLst>
          </p:cNvPr>
          <p:cNvPicPr>
            <a:picLocks noChangeAspect="1"/>
          </p:cNvPicPr>
          <p:nvPr/>
        </p:nvPicPr>
        <p:blipFill>
          <a:blip r:embed="rId2"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9862808" y="6754"/>
            <a:ext cx="2505308" cy="2505308"/>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639" y="4445084"/>
            <a:ext cx="3238500" cy="216027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06626" y="4445084"/>
            <a:ext cx="3166214" cy="216027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r="11183"/>
          <a:stretch/>
        </p:blipFill>
        <p:spPr>
          <a:xfrm>
            <a:off x="7756327" y="4445084"/>
            <a:ext cx="3411600" cy="2160270"/>
          </a:xfrm>
          <a:prstGeom prst="rect">
            <a:avLst/>
          </a:prstGeom>
        </p:spPr>
      </p:pic>
    </p:spTree>
    <p:extLst>
      <p:ext uri="{BB962C8B-B14F-4D97-AF65-F5344CB8AC3E}">
        <p14:creationId xmlns:p14="http://schemas.microsoft.com/office/powerpoint/2010/main" val="2936999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816" y="615950"/>
            <a:ext cx="10515600" cy="1325563"/>
          </a:xfrm>
        </p:spPr>
        <p:txBody>
          <a:bodyPr>
            <a:normAutofit fontScale="90000"/>
          </a:bodyPr>
          <a:lstStyle/>
          <a:p>
            <a:r>
              <a:rPr lang="en-GB" sz="6000" b="1" dirty="0">
                <a:solidFill>
                  <a:srgbClr val="0070C0"/>
                </a:solidFill>
                <a:latin typeface="Twinkl" panose="02000000000000000000" pitchFamily="2" charset="0"/>
              </a:rPr>
              <a:t>Some of the books we will be reading…</a:t>
            </a:r>
          </a:p>
        </p:txBody>
      </p:sp>
      <p:sp>
        <p:nvSpPr>
          <p:cNvPr id="3" name="Content Placeholder 2"/>
          <p:cNvSpPr>
            <a:spLocks noGrp="1"/>
          </p:cNvSpPr>
          <p:nvPr>
            <p:ph idx="1"/>
          </p:nvPr>
        </p:nvSpPr>
        <p:spPr>
          <a:xfrm>
            <a:off x="829573" y="2227824"/>
            <a:ext cx="10515600" cy="4351338"/>
          </a:xfrm>
        </p:spPr>
        <p:txBody>
          <a:bodyPr>
            <a:normAutofit/>
          </a:bodyPr>
          <a:lstStyle/>
          <a:p>
            <a:r>
              <a:rPr lang="en-GB" sz="3600" dirty="0">
                <a:latin typeface="Twinkl" panose="02000000000000000000" pitchFamily="2" charset="0"/>
              </a:rPr>
              <a:t>The Wreck of the Zanzibar</a:t>
            </a:r>
          </a:p>
          <a:p>
            <a:r>
              <a:rPr lang="en-GB" sz="3600" dirty="0">
                <a:latin typeface="Twinkl" panose="02000000000000000000" pitchFamily="2" charset="0"/>
              </a:rPr>
              <a:t>Flo of the Somme (Remembrance)</a:t>
            </a:r>
          </a:p>
          <a:p>
            <a:r>
              <a:rPr lang="en-GB" sz="3600" dirty="0">
                <a:latin typeface="Twinkl" panose="02000000000000000000" pitchFamily="2" charset="0"/>
              </a:rPr>
              <a:t>Where on Earth – Rainforests</a:t>
            </a:r>
          </a:p>
          <a:p>
            <a:r>
              <a:rPr lang="en-GB" sz="3600" dirty="0">
                <a:latin typeface="Twinkl" panose="02000000000000000000" pitchFamily="2" charset="0"/>
              </a:rPr>
              <a:t>The Firework Makers Daughter</a:t>
            </a:r>
          </a:p>
          <a:p>
            <a:r>
              <a:rPr lang="en-GB" sz="3600" dirty="0">
                <a:latin typeface="Twinkl" panose="02000000000000000000" pitchFamily="2" charset="0"/>
              </a:rPr>
              <a:t>The Iron Man</a:t>
            </a:r>
          </a:p>
          <a:p>
            <a:r>
              <a:rPr lang="en-GB" sz="3600" dirty="0">
                <a:latin typeface="Twinkl" panose="02000000000000000000" pitchFamily="2" charset="0"/>
              </a:rPr>
              <a:t>What a Waste</a:t>
            </a:r>
          </a:p>
          <a:p>
            <a:endParaRPr lang="en-GB" sz="3600" dirty="0">
              <a:latin typeface="Twinkl" panose="02000000000000000000" pitchFamily="2" charset="0"/>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7538" b="96985" l="5929" r="98024">
                        <a14:foregroundMark x1="7115" y1="71859" x2="6719" y2="43719"/>
                        <a14:foregroundMark x1="6719" y1="43719" x2="9486" y2="40704"/>
                        <a14:foregroundMark x1="34783" y1="90452" x2="98024" y2="67839"/>
                        <a14:foregroundMark x1="98024" y1="67839" x2="94071" y2="76382"/>
                        <a14:foregroundMark x1="34783" y1="94975" x2="46640" y2="97487"/>
                        <a14:foregroundMark x1="39130" y1="11055" x2="30830" y2="7538"/>
                      </a14:backgroundRemoval>
                    </a14:imgEffect>
                  </a14:imgLayer>
                </a14:imgProps>
              </a:ext>
            </a:extLst>
          </a:blip>
          <a:stretch>
            <a:fillRect/>
          </a:stretch>
        </p:blipFill>
        <p:spPr>
          <a:xfrm>
            <a:off x="9063050" y="4403493"/>
            <a:ext cx="2980006" cy="2343957"/>
          </a:xfrm>
          <a:prstGeom prst="rect">
            <a:avLst/>
          </a:prstGeom>
        </p:spPr>
      </p:pic>
      <p:pic>
        <p:nvPicPr>
          <p:cNvPr id="7" name="Picture 6">
            <a:extLst>
              <a:ext uri="{FF2B5EF4-FFF2-40B4-BE49-F238E27FC236}">
                <a16:creationId xmlns:a16="http://schemas.microsoft.com/office/drawing/2014/main" id="{2282598C-6F9A-2814-8E6A-2C008F885C8A}"/>
              </a:ext>
            </a:extLst>
          </p:cNvPr>
          <p:cNvPicPr>
            <a:picLocks noChangeAspect="1"/>
          </p:cNvPicPr>
          <p:nvPr/>
        </p:nvPicPr>
        <p:blipFill>
          <a:blip r:embed="rId4"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9586762" y="0"/>
            <a:ext cx="2505308" cy="2505308"/>
          </a:xfrm>
          <a:prstGeom prst="rect">
            <a:avLst/>
          </a:prstGeom>
        </p:spPr>
      </p:pic>
    </p:spTree>
    <p:extLst>
      <p:ext uri="{BB962C8B-B14F-4D97-AF65-F5344CB8AC3E}">
        <p14:creationId xmlns:p14="http://schemas.microsoft.com/office/powerpoint/2010/main" val="1005065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930" y="84499"/>
            <a:ext cx="10515600" cy="1325563"/>
          </a:xfrm>
        </p:spPr>
        <p:txBody>
          <a:bodyPr>
            <a:normAutofit/>
          </a:bodyPr>
          <a:lstStyle/>
          <a:p>
            <a:r>
              <a:rPr lang="en-GB" sz="6600" b="1" dirty="0">
                <a:solidFill>
                  <a:srgbClr val="0070C0"/>
                </a:solidFill>
                <a:latin typeface="Twinkl" panose="02000000000000000000" pitchFamily="2" charset="0"/>
              </a:rPr>
              <a:t>Educational Visits</a:t>
            </a:r>
          </a:p>
        </p:txBody>
      </p:sp>
      <p:sp>
        <p:nvSpPr>
          <p:cNvPr id="3" name="Content Placeholder 2"/>
          <p:cNvSpPr>
            <a:spLocks noGrp="1"/>
          </p:cNvSpPr>
          <p:nvPr>
            <p:ph idx="1"/>
          </p:nvPr>
        </p:nvSpPr>
        <p:spPr>
          <a:xfrm>
            <a:off x="215210" y="1410062"/>
            <a:ext cx="10515600" cy="5234578"/>
          </a:xfrm>
        </p:spPr>
        <p:txBody>
          <a:bodyPr>
            <a:normAutofit lnSpcReduction="10000"/>
          </a:bodyPr>
          <a:lstStyle/>
          <a:p>
            <a:pPr>
              <a:lnSpc>
                <a:spcPct val="110000"/>
              </a:lnSpc>
              <a:spcBef>
                <a:spcPts val="0"/>
              </a:spcBef>
            </a:pPr>
            <a:r>
              <a:rPr lang="en-GB" dirty="0">
                <a:latin typeface="Twinkl" panose="02000000000000000000" pitchFamily="2" charset="0"/>
              </a:rPr>
              <a:t>We are going to Cadbury World at the end of September.  </a:t>
            </a:r>
            <a:br>
              <a:rPr lang="en-GB" dirty="0">
                <a:latin typeface="Twinkl" panose="02000000000000000000" pitchFamily="2" charset="0"/>
              </a:rPr>
            </a:br>
            <a:endParaRPr lang="en-GB" sz="2000" dirty="0">
              <a:latin typeface="Twinkl" panose="02000000000000000000" pitchFamily="2" charset="0"/>
            </a:endParaRPr>
          </a:p>
          <a:p>
            <a:pPr>
              <a:lnSpc>
                <a:spcPct val="110000"/>
              </a:lnSpc>
              <a:spcBef>
                <a:spcPts val="0"/>
              </a:spcBef>
            </a:pPr>
            <a:r>
              <a:rPr lang="en-GB" dirty="0">
                <a:latin typeface="Twinkl" panose="02000000000000000000" pitchFamily="2" charset="0"/>
              </a:rPr>
              <a:t>We will also be visiting Kingsbury Water Park in the summer term (linked to our Rivers topic in Geography)</a:t>
            </a:r>
          </a:p>
          <a:p>
            <a:pPr>
              <a:lnSpc>
                <a:spcPct val="110000"/>
              </a:lnSpc>
              <a:spcBef>
                <a:spcPts val="0"/>
              </a:spcBef>
            </a:pPr>
            <a:endParaRPr lang="en-GB" sz="1800" dirty="0">
              <a:latin typeface="Twinkl" panose="02000000000000000000" pitchFamily="2" charset="0"/>
            </a:endParaRPr>
          </a:p>
          <a:p>
            <a:pPr>
              <a:lnSpc>
                <a:spcPct val="110000"/>
              </a:lnSpc>
              <a:spcBef>
                <a:spcPts val="0"/>
              </a:spcBef>
            </a:pPr>
            <a:r>
              <a:rPr lang="en-GB" dirty="0">
                <a:latin typeface="Twinkl" panose="02000000000000000000" pitchFamily="2" charset="0"/>
              </a:rPr>
              <a:t>We as always will be seeing the Coventry Theatre </a:t>
            </a:r>
            <a:br>
              <a:rPr lang="en-GB" dirty="0">
                <a:latin typeface="Twinkl" panose="02000000000000000000" pitchFamily="2" charset="0"/>
              </a:rPr>
            </a:br>
            <a:r>
              <a:rPr lang="en-GB" dirty="0">
                <a:latin typeface="Twinkl" panose="02000000000000000000" pitchFamily="2" charset="0"/>
              </a:rPr>
              <a:t>Panto, which is Beauty and the Beast this year.</a:t>
            </a:r>
          </a:p>
          <a:p>
            <a:pPr>
              <a:lnSpc>
                <a:spcPct val="110000"/>
              </a:lnSpc>
              <a:spcBef>
                <a:spcPts val="0"/>
              </a:spcBef>
            </a:pPr>
            <a:endParaRPr lang="en-GB" sz="2100" dirty="0">
              <a:latin typeface="Twinkl" panose="02000000000000000000" pitchFamily="2" charset="0"/>
            </a:endParaRPr>
          </a:p>
          <a:p>
            <a:pPr>
              <a:lnSpc>
                <a:spcPct val="110000"/>
              </a:lnSpc>
              <a:spcBef>
                <a:spcPts val="0"/>
              </a:spcBef>
            </a:pPr>
            <a:r>
              <a:rPr lang="en-GB" dirty="0">
                <a:latin typeface="Twinkl" panose="02000000000000000000" pitchFamily="2" charset="0"/>
              </a:rPr>
              <a:t>We also hope to be visiting a Jewish Synagogue in the</a:t>
            </a:r>
            <a:br>
              <a:rPr lang="en-GB" dirty="0">
                <a:latin typeface="Twinkl" panose="02000000000000000000" pitchFamily="2" charset="0"/>
              </a:rPr>
            </a:br>
            <a:r>
              <a:rPr lang="en-GB" dirty="0">
                <a:latin typeface="Twinkl" panose="02000000000000000000" pitchFamily="2" charset="0"/>
              </a:rPr>
              <a:t>Spring Term.</a:t>
            </a:r>
          </a:p>
          <a:p>
            <a:pPr>
              <a:lnSpc>
                <a:spcPct val="110000"/>
              </a:lnSpc>
              <a:spcBef>
                <a:spcPts val="0"/>
              </a:spcBef>
            </a:pPr>
            <a:endParaRPr lang="en-GB" sz="2100" dirty="0">
              <a:latin typeface="Twinkl" panose="02000000000000000000" pitchFamily="2" charset="0"/>
            </a:endParaRPr>
          </a:p>
          <a:p>
            <a:pPr>
              <a:lnSpc>
                <a:spcPct val="110000"/>
              </a:lnSpc>
              <a:spcBef>
                <a:spcPts val="0"/>
              </a:spcBef>
            </a:pPr>
            <a:r>
              <a:rPr lang="en-GB" dirty="0">
                <a:latin typeface="Twinkl" panose="02000000000000000000" pitchFamily="2" charset="0"/>
              </a:rPr>
              <a:t>If any additional visits or events are added we will,</a:t>
            </a:r>
            <a:br>
              <a:rPr lang="en-GB" dirty="0">
                <a:latin typeface="Twinkl" panose="02000000000000000000" pitchFamily="2" charset="0"/>
              </a:rPr>
            </a:br>
            <a:r>
              <a:rPr lang="en-GB" dirty="0">
                <a:latin typeface="Twinkl" panose="02000000000000000000" pitchFamily="2" charset="0"/>
              </a:rPr>
              <a:t>as always, contact you in plenty of time.</a:t>
            </a:r>
          </a:p>
        </p:txBody>
      </p:sp>
      <p:pic>
        <p:nvPicPr>
          <p:cNvPr id="7" name="Picture 6">
            <a:extLst>
              <a:ext uri="{FF2B5EF4-FFF2-40B4-BE49-F238E27FC236}">
                <a16:creationId xmlns:a16="http://schemas.microsoft.com/office/drawing/2014/main" id="{41320197-CE7C-FD56-7C40-75F93AE4CEA7}"/>
              </a:ext>
            </a:extLst>
          </p:cNvPr>
          <p:cNvPicPr>
            <a:picLocks noChangeAspect="1"/>
          </p:cNvPicPr>
          <p:nvPr/>
        </p:nvPicPr>
        <p:blipFill>
          <a:blip r:embed="rId2"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10077647" y="0"/>
            <a:ext cx="2120297" cy="2120297"/>
          </a:xfrm>
          <a:prstGeom prst="rect">
            <a:avLst/>
          </a:prstGeom>
        </p:spPr>
      </p:pic>
      <p:pic>
        <p:nvPicPr>
          <p:cNvPr id="4" name="Picture 3"/>
          <p:cNvPicPr>
            <a:picLocks noChangeAspect="1"/>
          </p:cNvPicPr>
          <p:nvPr/>
        </p:nvPicPr>
        <p:blipFill>
          <a:blip r:embed="rId3"/>
          <a:stretch>
            <a:fillRect/>
          </a:stretch>
        </p:blipFill>
        <p:spPr>
          <a:xfrm>
            <a:off x="8683293" y="3122324"/>
            <a:ext cx="3340366" cy="2347284"/>
          </a:xfrm>
          <a:prstGeom prst="rect">
            <a:avLst/>
          </a:prstGeom>
        </p:spPr>
      </p:pic>
    </p:spTree>
    <p:extLst>
      <p:ext uri="{BB962C8B-B14F-4D97-AF65-F5344CB8AC3E}">
        <p14:creationId xmlns:p14="http://schemas.microsoft.com/office/powerpoint/2010/main" val="3351027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clrChange>
              <a:clrFrom>
                <a:srgbClr val="FFFFFF"/>
              </a:clrFrom>
              <a:clrTo>
                <a:srgbClr val="FFFFFF">
                  <a:alpha val="0"/>
                </a:srgbClr>
              </a:clrTo>
            </a:clrChange>
          </a:blip>
          <a:srcRect l="7285" t="7249" r="5937" b="9320"/>
          <a:stretch/>
        </p:blipFill>
        <p:spPr>
          <a:xfrm rot="20582774">
            <a:off x="10310781" y="4494519"/>
            <a:ext cx="1968244" cy="1892342"/>
          </a:xfrm>
          <a:prstGeom prst="rect">
            <a:avLst/>
          </a:prstGeom>
        </p:spPr>
      </p:pic>
      <p:sp>
        <p:nvSpPr>
          <p:cNvPr id="2" name="Title 1"/>
          <p:cNvSpPr>
            <a:spLocks noGrp="1"/>
          </p:cNvSpPr>
          <p:nvPr>
            <p:ph type="title"/>
          </p:nvPr>
        </p:nvSpPr>
        <p:spPr>
          <a:xfrm>
            <a:off x="154806" y="89048"/>
            <a:ext cx="10515600" cy="1325563"/>
          </a:xfrm>
        </p:spPr>
        <p:txBody>
          <a:bodyPr>
            <a:normAutofit/>
          </a:bodyPr>
          <a:lstStyle/>
          <a:p>
            <a:r>
              <a:rPr lang="en-GB" sz="6600" b="1" dirty="0">
                <a:solidFill>
                  <a:srgbClr val="0070C0"/>
                </a:solidFill>
                <a:latin typeface="Twinkl" panose="02000000000000000000" pitchFamily="2" charset="0"/>
              </a:rPr>
              <a:t>Homework</a:t>
            </a:r>
          </a:p>
        </p:txBody>
      </p:sp>
      <p:sp>
        <p:nvSpPr>
          <p:cNvPr id="3" name="Content Placeholder 2"/>
          <p:cNvSpPr>
            <a:spLocks noGrp="1"/>
          </p:cNvSpPr>
          <p:nvPr>
            <p:ph idx="1"/>
          </p:nvPr>
        </p:nvSpPr>
        <p:spPr>
          <a:xfrm>
            <a:off x="257868" y="1254917"/>
            <a:ext cx="11084241" cy="5508191"/>
          </a:xfrm>
        </p:spPr>
        <p:txBody>
          <a:bodyPr>
            <a:normAutofit/>
          </a:bodyPr>
          <a:lstStyle/>
          <a:p>
            <a:r>
              <a:rPr lang="en-GB" dirty="0">
                <a:latin typeface="Twinkl" panose="02000000000000000000" pitchFamily="2" charset="0"/>
              </a:rPr>
              <a:t>All children are expected to read for 10 minutes, at least three </a:t>
            </a:r>
            <a:br>
              <a:rPr lang="en-GB" dirty="0">
                <a:latin typeface="Twinkl" panose="02000000000000000000" pitchFamily="2" charset="0"/>
              </a:rPr>
            </a:br>
            <a:r>
              <a:rPr lang="en-GB" dirty="0">
                <a:latin typeface="Twinkl" panose="02000000000000000000" pitchFamily="2" charset="0"/>
              </a:rPr>
              <a:t>times a  week, ideally though this would be every night.  </a:t>
            </a:r>
            <a:br>
              <a:rPr lang="en-GB" dirty="0">
                <a:latin typeface="Twinkl" panose="02000000000000000000" pitchFamily="2" charset="0"/>
              </a:rPr>
            </a:br>
            <a:r>
              <a:rPr lang="en-GB" dirty="0">
                <a:latin typeface="Twinkl" panose="02000000000000000000" pitchFamily="2" charset="0"/>
              </a:rPr>
              <a:t>Please sign their reading diary pages in their organiser to confirm they have done so.  </a:t>
            </a:r>
          </a:p>
          <a:p>
            <a:r>
              <a:rPr lang="en-GB" dirty="0">
                <a:latin typeface="Twinkl" panose="02000000000000000000" pitchFamily="2" charset="0"/>
              </a:rPr>
              <a:t>Reading books AND planners need to be in school every day.</a:t>
            </a:r>
          </a:p>
          <a:p>
            <a:r>
              <a:rPr lang="en-GB" dirty="0">
                <a:latin typeface="Twinkl" panose="02000000000000000000" pitchFamily="2" charset="0"/>
              </a:rPr>
              <a:t>Homework will be set on a Wednesday and due the following Tuesday. This will be done via Century and Spelling Shed.</a:t>
            </a:r>
          </a:p>
          <a:p>
            <a:r>
              <a:rPr lang="en-GB" dirty="0">
                <a:latin typeface="Twinkl" panose="02000000000000000000" pitchFamily="2" charset="0"/>
              </a:rPr>
              <a:t>As we have the Year 4 Times Table check it is also vital that children complete regular practice on TTRS, we ask you to aim</a:t>
            </a:r>
            <a:br>
              <a:rPr lang="en-GB" dirty="0">
                <a:latin typeface="Twinkl" panose="02000000000000000000" pitchFamily="2" charset="0"/>
              </a:rPr>
            </a:br>
            <a:r>
              <a:rPr lang="en-GB" dirty="0">
                <a:latin typeface="Twinkl" panose="02000000000000000000" pitchFamily="2" charset="0"/>
              </a:rPr>
              <a:t>for 10 minutes per day – little and often is better than one longer session once per week.</a:t>
            </a:r>
          </a:p>
        </p:txBody>
      </p:sp>
      <p:pic>
        <p:nvPicPr>
          <p:cNvPr id="7" name="Picture 6">
            <a:extLst>
              <a:ext uri="{FF2B5EF4-FFF2-40B4-BE49-F238E27FC236}">
                <a16:creationId xmlns:a16="http://schemas.microsoft.com/office/drawing/2014/main" id="{30FC2D63-D43B-B962-2A1F-21DF4A224886}"/>
              </a:ext>
            </a:extLst>
          </p:cNvPr>
          <p:cNvPicPr>
            <a:picLocks noChangeAspect="1"/>
          </p:cNvPicPr>
          <p:nvPr/>
        </p:nvPicPr>
        <p:blipFill>
          <a:blip r:embed="rId3"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10077647" y="0"/>
            <a:ext cx="2120297" cy="2120297"/>
          </a:xfrm>
          <a:prstGeom prst="rect">
            <a:avLst/>
          </a:prstGeom>
        </p:spPr>
      </p:pic>
    </p:spTree>
    <p:extLst>
      <p:ext uri="{BB962C8B-B14F-4D97-AF65-F5344CB8AC3E}">
        <p14:creationId xmlns:p14="http://schemas.microsoft.com/office/powerpoint/2010/main" val="15970116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057" y="-38636"/>
            <a:ext cx="10515600" cy="1325563"/>
          </a:xfrm>
        </p:spPr>
        <p:txBody>
          <a:bodyPr>
            <a:normAutofit/>
          </a:bodyPr>
          <a:lstStyle/>
          <a:p>
            <a:r>
              <a:rPr lang="en-GB" sz="6600" b="1" dirty="0">
                <a:solidFill>
                  <a:srgbClr val="0070C0"/>
                </a:solidFill>
                <a:latin typeface="Twinkl" panose="02000000000000000000" pitchFamily="2" charset="0"/>
              </a:rPr>
              <a:t>Spellings</a:t>
            </a:r>
          </a:p>
        </p:txBody>
      </p:sp>
      <p:sp>
        <p:nvSpPr>
          <p:cNvPr id="3" name="Content Placeholder 2"/>
          <p:cNvSpPr>
            <a:spLocks noGrp="1"/>
          </p:cNvSpPr>
          <p:nvPr>
            <p:ph idx="1"/>
          </p:nvPr>
        </p:nvSpPr>
        <p:spPr>
          <a:xfrm>
            <a:off x="326351" y="1223427"/>
            <a:ext cx="11108910" cy="4821238"/>
          </a:xfrm>
        </p:spPr>
        <p:txBody>
          <a:bodyPr>
            <a:normAutofit fontScale="92500"/>
          </a:bodyPr>
          <a:lstStyle/>
          <a:p>
            <a:r>
              <a:rPr lang="en-GB" dirty="0">
                <a:latin typeface="Twinkl" panose="02000000000000000000" pitchFamily="2" charset="0"/>
              </a:rPr>
              <a:t>Spellings are being done in a new format this year.</a:t>
            </a:r>
          </a:p>
          <a:p>
            <a:r>
              <a:rPr lang="en-GB" dirty="0">
                <a:latin typeface="Twinkl" panose="02000000000000000000" pitchFamily="2" charset="0"/>
              </a:rPr>
              <a:t>We start the year with a 50-word common exception words baseline spelling test.</a:t>
            </a:r>
          </a:p>
          <a:p>
            <a:r>
              <a:rPr lang="en-GB" dirty="0">
                <a:latin typeface="Twinkl" panose="02000000000000000000" pitchFamily="2" charset="0"/>
              </a:rPr>
              <a:t>Then each week, a set of 10 words will be displayed in the classroom.</a:t>
            </a:r>
          </a:p>
          <a:p>
            <a:r>
              <a:rPr lang="en-GB" dirty="0">
                <a:latin typeface="Twinkl" panose="02000000000000000000" pitchFamily="2" charset="0"/>
              </a:rPr>
              <a:t>During that week, the children will complete activities linked to the spelling patterns and be taught to identify these words in our learning across all subjects. We also ask that they practice them at home.</a:t>
            </a:r>
          </a:p>
          <a:p>
            <a:r>
              <a:rPr lang="en-GB" dirty="0">
                <a:latin typeface="Twinkl" panose="02000000000000000000" pitchFamily="2" charset="0"/>
              </a:rPr>
              <a:t>At the end of the week, there will be a progress check on these words.  </a:t>
            </a:r>
          </a:p>
          <a:p>
            <a:r>
              <a:rPr lang="en-GB" dirty="0">
                <a:latin typeface="Twinkl" panose="02000000000000000000" pitchFamily="2" charset="0"/>
              </a:rPr>
              <a:t>Children are formally assessed at the end of each term</a:t>
            </a:r>
            <a:br>
              <a:rPr lang="en-GB" dirty="0">
                <a:latin typeface="Twinkl" panose="02000000000000000000" pitchFamily="2" charset="0"/>
              </a:rPr>
            </a:br>
            <a:r>
              <a:rPr lang="en-GB" dirty="0">
                <a:latin typeface="Twinkl" panose="02000000000000000000" pitchFamily="2" charset="0"/>
              </a:rPr>
              <a:t>to ascertain progress with another 50-word spelling</a:t>
            </a:r>
            <a:br>
              <a:rPr lang="en-GB" dirty="0">
                <a:latin typeface="Twinkl" panose="02000000000000000000" pitchFamily="2" charset="0"/>
              </a:rPr>
            </a:br>
            <a:r>
              <a:rPr lang="en-GB" dirty="0">
                <a:latin typeface="Twinkl" panose="02000000000000000000" pitchFamily="2" charset="0"/>
              </a:rPr>
              <a:t>challenge.</a:t>
            </a:r>
          </a:p>
        </p:txBody>
      </p:sp>
      <p:pic>
        <p:nvPicPr>
          <p:cNvPr id="7" name="Picture 6">
            <a:extLst>
              <a:ext uri="{FF2B5EF4-FFF2-40B4-BE49-F238E27FC236}">
                <a16:creationId xmlns:a16="http://schemas.microsoft.com/office/drawing/2014/main" id="{ECCD30F5-E917-6CF1-EC7F-E2F2294CB92E}"/>
              </a:ext>
            </a:extLst>
          </p:cNvPr>
          <p:cNvPicPr>
            <a:picLocks noChangeAspect="1"/>
          </p:cNvPicPr>
          <p:nvPr/>
        </p:nvPicPr>
        <p:blipFill>
          <a:blip r:embed="rId2"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10077647" y="0"/>
            <a:ext cx="2120297" cy="2120297"/>
          </a:xfrm>
          <a:prstGeom prst="rect">
            <a:avLst/>
          </a:prstGeom>
        </p:spPr>
      </p:pic>
      <p:pic>
        <p:nvPicPr>
          <p:cNvPr id="4098" name="Picture 2" descr="U call that spelling? | Somewhere in the Middle">
            <a:extLst>
              <a:ext uri="{FF2B5EF4-FFF2-40B4-BE49-F238E27FC236}">
                <a16:creationId xmlns:a16="http://schemas.microsoft.com/office/drawing/2014/main" id="{5DACA010-DF62-B28C-BDE9-C552194CFA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8540" y="4575476"/>
            <a:ext cx="3092253" cy="21181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9403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76" y="0"/>
            <a:ext cx="10515600" cy="1325563"/>
          </a:xfrm>
        </p:spPr>
        <p:txBody>
          <a:bodyPr>
            <a:normAutofit/>
          </a:bodyPr>
          <a:lstStyle/>
          <a:p>
            <a:r>
              <a:rPr lang="en-GB" sz="6600" b="1" dirty="0">
                <a:solidFill>
                  <a:srgbClr val="0070C0"/>
                </a:solidFill>
                <a:latin typeface="Twinkl" panose="02000000000000000000" pitchFamily="2" charset="0"/>
              </a:rPr>
              <a:t>Finally…</a:t>
            </a:r>
          </a:p>
        </p:txBody>
      </p:sp>
      <p:sp>
        <p:nvSpPr>
          <p:cNvPr id="3" name="Content Placeholder 2"/>
          <p:cNvSpPr>
            <a:spLocks noGrp="1"/>
          </p:cNvSpPr>
          <p:nvPr>
            <p:ph idx="1"/>
          </p:nvPr>
        </p:nvSpPr>
        <p:spPr>
          <a:xfrm>
            <a:off x="298976" y="1281553"/>
            <a:ext cx="11520037" cy="5174665"/>
          </a:xfrm>
        </p:spPr>
        <p:txBody>
          <a:bodyPr>
            <a:normAutofit lnSpcReduction="10000"/>
          </a:bodyPr>
          <a:lstStyle/>
          <a:p>
            <a:r>
              <a:rPr lang="en-GB" dirty="0">
                <a:latin typeface="Twinkl" panose="02000000000000000000" pitchFamily="2" charset="0"/>
              </a:rPr>
              <a:t>If your child is worried or upset or you are concerned about</a:t>
            </a:r>
            <a:br>
              <a:rPr lang="en-GB" dirty="0">
                <a:latin typeface="Twinkl" panose="02000000000000000000" pitchFamily="2" charset="0"/>
              </a:rPr>
            </a:br>
            <a:r>
              <a:rPr lang="en-GB" dirty="0">
                <a:latin typeface="Twinkl" panose="02000000000000000000" pitchFamily="2" charset="0"/>
              </a:rPr>
              <a:t>anything at all, please get in touch.</a:t>
            </a:r>
            <a:br>
              <a:rPr lang="en-GB" dirty="0">
                <a:latin typeface="Twinkl" panose="02000000000000000000" pitchFamily="2" charset="0"/>
              </a:rPr>
            </a:br>
            <a:endParaRPr lang="en-GB" dirty="0">
              <a:latin typeface="Twinkl" panose="02000000000000000000" pitchFamily="2" charset="0"/>
            </a:endParaRPr>
          </a:p>
          <a:p>
            <a:r>
              <a:rPr lang="en-GB" dirty="0">
                <a:latin typeface="Twinkl" panose="02000000000000000000" pitchFamily="2" charset="0"/>
              </a:rPr>
              <a:t>Class Dojo messages are checked regularly.</a:t>
            </a:r>
            <a:br>
              <a:rPr lang="en-GB" dirty="0">
                <a:latin typeface="Twinkl" panose="02000000000000000000" pitchFamily="2" charset="0"/>
              </a:rPr>
            </a:br>
            <a:endParaRPr lang="en-GB" dirty="0">
              <a:latin typeface="Twinkl" panose="02000000000000000000" pitchFamily="2" charset="0"/>
            </a:endParaRPr>
          </a:p>
          <a:p>
            <a:r>
              <a:rPr lang="en-GB" dirty="0">
                <a:latin typeface="Twinkl" panose="02000000000000000000" pitchFamily="2" charset="0"/>
              </a:rPr>
              <a:t>Emails can be forwarded to us – please use the office email address</a:t>
            </a:r>
          </a:p>
          <a:p>
            <a:pPr marL="0" indent="0">
              <a:buNone/>
            </a:pPr>
            <a:r>
              <a:rPr lang="en-GB" dirty="0">
                <a:latin typeface="Twinkl" panose="02000000000000000000" pitchFamily="2" charset="0"/>
              </a:rPr>
              <a:t>	</a:t>
            </a:r>
            <a:r>
              <a:rPr lang="en-GB" u="sng" dirty="0">
                <a:solidFill>
                  <a:srgbClr val="0070C0"/>
                </a:solidFill>
                <a:latin typeface="Twinkl" panose="02000000000000000000" pitchFamily="2" charset="0"/>
                <a:hlinkClick r:id="rId2"/>
              </a:rPr>
              <a:t>office@coppice.solihull.sch.uk</a:t>
            </a:r>
            <a:br>
              <a:rPr lang="en-GB" u="sng" dirty="0">
                <a:solidFill>
                  <a:srgbClr val="0070C0"/>
                </a:solidFill>
                <a:latin typeface="Twinkl" panose="02000000000000000000" pitchFamily="2" charset="0"/>
              </a:rPr>
            </a:br>
            <a:br>
              <a:rPr lang="en-GB" u="sng" dirty="0">
                <a:solidFill>
                  <a:srgbClr val="0070C0"/>
                </a:solidFill>
                <a:latin typeface="Twinkl" panose="02000000000000000000" pitchFamily="2" charset="0"/>
              </a:rPr>
            </a:br>
            <a:r>
              <a:rPr lang="en-GB" dirty="0">
                <a:latin typeface="Twinkl" panose="02000000000000000000" pitchFamily="2" charset="0"/>
              </a:rPr>
              <a:t>Urgent messages and reports of absences – please telephone the office.</a:t>
            </a:r>
            <a:br>
              <a:rPr lang="en-GB" dirty="0">
                <a:latin typeface="Twinkl" panose="02000000000000000000" pitchFamily="2" charset="0"/>
              </a:rPr>
            </a:br>
            <a:endParaRPr lang="en-GB" dirty="0">
              <a:latin typeface="Twinkl" panose="02000000000000000000" pitchFamily="2" charset="0"/>
            </a:endParaRPr>
          </a:p>
          <a:p>
            <a:r>
              <a:rPr lang="en-GB" dirty="0">
                <a:latin typeface="Twinkl" panose="02000000000000000000" pitchFamily="2" charset="0"/>
              </a:rPr>
              <a:t>Please do come to speak to me at the end of the school day if you have any questions. </a:t>
            </a:r>
          </a:p>
          <a:p>
            <a:endParaRPr lang="en-GB" dirty="0">
              <a:latin typeface="Twinkl" panose="02000000000000000000" pitchFamily="2" charset="0"/>
            </a:endParaRPr>
          </a:p>
        </p:txBody>
      </p:sp>
      <p:pic>
        <p:nvPicPr>
          <p:cNvPr id="4" name="Picture 3">
            <a:extLst>
              <a:ext uri="{FF2B5EF4-FFF2-40B4-BE49-F238E27FC236}">
                <a16:creationId xmlns:a16="http://schemas.microsoft.com/office/drawing/2014/main" id="{6CB5B1CA-5910-6CB9-EF1B-F6C55F0A70D9}"/>
              </a:ext>
            </a:extLst>
          </p:cNvPr>
          <p:cNvPicPr>
            <a:picLocks noChangeAspect="1"/>
          </p:cNvPicPr>
          <p:nvPr/>
        </p:nvPicPr>
        <p:blipFill>
          <a:blip r:embed="rId3"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10077647" y="0"/>
            <a:ext cx="2120297" cy="2120297"/>
          </a:xfrm>
          <a:prstGeom prst="rect">
            <a:avLst/>
          </a:prstGeom>
        </p:spPr>
      </p:pic>
    </p:spTree>
    <p:extLst>
      <p:ext uri="{BB962C8B-B14F-4D97-AF65-F5344CB8AC3E}">
        <p14:creationId xmlns:p14="http://schemas.microsoft.com/office/powerpoint/2010/main" val="35716692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1218" y="1750706"/>
            <a:ext cx="10515600" cy="1325563"/>
          </a:xfrm>
        </p:spPr>
        <p:txBody>
          <a:bodyPr>
            <a:noAutofit/>
          </a:bodyPr>
          <a:lstStyle/>
          <a:p>
            <a:pPr algn="ctr"/>
            <a:br>
              <a:rPr lang="en-GB" sz="6600" b="1" dirty="0">
                <a:solidFill>
                  <a:srgbClr val="0070C0"/>
                </a:solidFill>
                <a:latin typeface="Twinkl" panose="02000000000000000000" pitchFamily="2" charset="0"/>
              </a:rPr>
            </a:br>
            <a:r>
              <a:rPr lang="en-GB" sz="5000" b="1" dirty="0">
                <a:solidFill>
                  <a:srgbClr val="0070C0"/>
                </a:solidFill>
                <a:latin typeface="Twinkl" panose="02000000000000000000" pitchFamily="2" charset="0"/>
              </a:rPr>
              <a:t>We are looking forward to </a:t>
            </a:r>
            <a:br>
              <a:rPr lang="en-GB" sz="5000" b="1" dirty="0">
                <a:solidFill>
                  <a:srgbClr val="0070C0"/>
                </a:solidFill>
                <a:latin typeface="Twinkl" panose="02000000000000000000" pitchFamily="2" charset="0"/>
              </a:rPr>
            </a:br>
            <a:r>
              <a:rPr lang="en-GB" sz="5000" b="1" dirty="0">
                <a:solidFill>
                  <a:srgbClr val="0070C0"/>
                </a:solidFill>
                <a:latin typeface="Twinkl" panose="02000000000000000000" pitchFamily="2" charset="0"/>
              </a:rPr>
              <a:t>teaching your children this year.  </a:t>
            </a:r>
            <a:br>
              <a:rPr lang="en-GB" sz="5000" b="1" dirty="0">
                <a:solidFill>
                  <a:srgbClr val="0070C0"/>
                </a:solidFill>
                <a:latin typeface="Twinkl" panose="02000000000000000000" pitchFamily="2" charset="0"/>
              </a:rPr>
            </a:br>
            <a:r>
              <a:rPr lang="en-GB" sz="5000" b="1" dirty="0">
                <a:solidFill>
                  <a:srgbClr val="0070C0"/>
                </a:solidFill>
                <a:latin typeface="Twinkl" panose="02000000000000000000" pitchFamily="2" charset="0"/>
              </a:rPr>
              <a:t>Thank you for listening</a:t>
            </a:r>
            <a:r>
              <a:rPr lang="en-GB" sz="6600" b="1" dirty="0">
                <a:solidFill>
                  <a:srgbClr val="0070C0"/>
                </a:solidFill>
                <a:latin typeface="Twinkl" panose="02000000000000000000" pitchFamily="2" charset="0"/>
              </a:rPr>
              <a:t>.</a:t>
            </a:r>
          </a:p>
        </p:txBody>
      </p:sp>
      <p:sp>
        <p:nvSpPr>
          <p:cNvPr id="3" name="Content Placeholder 2"/>
          <p:cNvSpPr>
            <a:spLocks noGrp="1"/>
          </p:cNvSpPr>
          <p:nvPr>
            <p:ph idx="1"/>
          </p:nvPr>
        </p:nvSpPr>
        <p:spPr>
          <a:xfrm>
            <a:off x="838200" y="3391189"/>
            <a:ext cx="10515600" cy="4351338"/>
          </a:xfrm>
        </p:spPr>
        <p:txBody>
          <a:bodyPr/>
          <a:lstStyle/>
          <a:p>
            <a:pPr marL="0" indent="0" algn="ctr">
              <a:buNone/>
            </a:pPr>
            <a:endParaRPr lang="en-GB" dirty="0">
              <a:latin typeface="Twinkl" panose="02000000000000000000" pitchFamily="2" charset="0"/>
            </a:endParaRPr>
          </a:p>
          <a:p>
            <a:pPr marL="0" indent="0" algn="ctr">
              <a:buNone/>
            </a:pPr>
            <a:endParaRPr lang="en-GB" dirty="0">
              <a:latin typeface="Twinkl" panose="02000000000000000000" pitchFamily="2" charset="0"/>
            </a:endParaRPr>
          </a:p>
          <a:p>
            <a:pPr marL="0" indent="0" algn="ctr">
              <a:buNone/>
            </a:pPr>
            <a:r>
              <a:rPr lang="en-GB" sz="5500" dirty="0">
                <a:latin typeface="Twinkl" panose="02000000000000000000" pitchFamily="2" charset="0"/>
              </a:rPr>
              <a:t>Any questions?</a:t>
            </a:r>
          </a:p>
        </p:txBody>
      </p:sp>
      <p:pic>
        <p:nvPicPr>
          <p:cNvPr id="4" name="Picture 3">
            <a:extLst>
              <a:ext uri="{FF2B5EF4-FFF2-40B4-BE49-F238E27FC236}">
                <a16:creationId xmlns:a16="http://schemas.microsoft.com/office/drawing/2014/main" id="{4CFB485D-4CD9-B66E-D8FB-F6EFAA7B2A4E}"/>
              </a:ext>
            </a:extLst>
          </p:cNvPr>
          <p:cNvPicPr>
            <a:picLocks noChangeAspect="1"/>
          </p:cNvPicPr>
          <p:nvPr/>
        </p:nvPicPr>
        <p:blipFill>
          <a:blip r:embed="rId2"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10077647" y="0"/>
            <a:ext cx="2120297" cy="2120297"/>
          </a:xfrm>
          <a:prstGeom prst="rect">
            <a:avLst/>
          </a:prstGeom>
        </p:spPr>
      </p:pic>
      <p:pic>
        <p:nvPicPr>
          <p:cNvPr id="8" name="Picture 7">
            <a:extLst>
              <a:ext uri="{FF2B5EF4-FFF2-40B4-BE49-F238E27FC236}">
                <a16:creationId xmlns:a16="http://schemas.microsoft.com/office/drawing/2014/main" id="{DEB7E46B-CA9F-5348-421A-B27BC7B74B39}"/>
              </a:ext>
            </a:extLst>
          </p:cNvPr>
          <p:cNvPicPr>
            <a:picLocks noChangeAspect="1"/>
          </p:cNvPicPr>
          <p:nvPr/>
        </p:nvPicPr>
        <p:blipFill>
          <a:blip r:embed="rId2" cstate="print">
            <a:clrChange>
              <a:clrFrom>
                <a:srgbClr val="FFFEFD"/>
              </a:clrFrom>
              <a:clrTo>
                <a:srgbClr val="FFFEFD">
                  <a:alpha val="0"/>
                </a:srgbClr>
              </a:clrTo>
            </a:clrChange>
            <a:extLst>
              <a:ext uri="{28A0092B-C50C-407E-A947-70E740481C1C}">
                <a14:useLocalDpi xmlns:a14="http://schemas.microsoft.com/office/drawing/2010/main" val="0"/>
              </a:ext>
            </a:extLst>
          </a:blip>
          <a:stretch>
            <a:fillRect/>
          </a:stretch>
        </p:blipFill>
        <p:spPr>
          <a:xfrm>
            <a:off x="0" y="-68981"/>
            <a:ext cx="2120297" cy="2120297"/>
          </a:xfrm>
          <a:prstGeom prst="rect">
            <a:avLst/>
          </a:prstGeom>
        </p:spPr>
      </p:pic>
    </p:spTree>
    <p:extLst>
      <p:ext uri="{BB962C8B-B14F-4D97-AF65-F5344CB8AC3E}">
        <p14:creationId xmlns:p14="http://schemas.microsoft.com/office/powerpoint/2010/main" val="34830629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4111</TotalTime>
  <Words>885</Words>
  <Application>Microsoft Office PowerPoint</Application>
  <PresentationFormat>Widescreen</PresentationFormat>
  <Paragraphs>87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Twinkl</vt:lpstr>
      <vt:lpstr>Office Theme</vt:lpstr>
      <vt:lpstr>Meet the Teacher</vt:lpstr>
      <vt:lpstr>Year 4 Staff</vt:lpstr>
      <vt:lpstr>Timetables</vt:lpstr>
      <vt:lpstr>Uniform</vt:lpstr>
      <vt:lpstr>PE Kit</vt:lpstr>
      <vt:lpstr>Rewards / Consequences</vt:lpstr>
      <vt:lpstr>Year 4 Topics</vt:lpstr>
      <vt:lpstr>Some of the books we will be reading…</vt:lpstr>
      <vt:lpstr>Educational Visits</vt:lpstr>
      <vt:lpstr>Homework</vt:lpstr>
      <vt:lpstr>Spellings</vt:lpstr>
      <vt:lpstr>Finally…</vt:lpstr>
      <vt:lpstr> We are looking forward to  teaching your children this year.   Thank you for listening.</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Liz Crowford</dc:creator>
  <cp:lastModifiedBy>Vicki Wright</cp:lastModifiedBy>
  <cp:revision>46</cp:revision>
  <dcterms:created xsi:type="dcterms:W3CDTF">2022-09-14T07:57:10Z</dcterms:created>
  <dcterms:modified xsi:type="dcterms:W3CDTF">2026-09-09T16:44:25Z</dcterms:modified>
</cp:coreProperties>
</file>